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3" r:id="rId15"/>
    <p:sldId id="272" r:id="rId16"/>
    <p:sldId id="271" r:id="rId1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E51E09-2E3E-4AC9-848D-76ABAB0C605A}" v="1" dt="2024-10-02T13:21:37.2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4660"/>
  </p:normalViewPr>
  <p:slideViewPr>
    <p:cSldViewPr snapToGrid="0">
      <p:cViewPr varScale="1">
        <p:scale>
          <a:sx n="64" d="100"/>
          <a:sy n="64" d="100"/>
        </p:scale>
        <p:origin x="9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A0F45-6883-C2AE-C4E8-5CE320D19876}"/>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3621CB3-8CF3-E9AA-3921-42BAE480A579}"/>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326F8FF7-2C8E-CEBF-29DF-19CC1346D7B2}"/>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B12900-C7BF-93ED-49BC-622AE7DE480A}"/>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8093081-50C7-42DE-879A-A68AB9BFC72E}" type="slidenum">
              <a:rPr lang="en-US" smtClean="0"/>
              <a:t>‹#›</a:t>
            </a:fld>
            <a:endParaRPr lang="en-US"/>
          </a:p>
        </p:txBody>
      </p:sp>
    </p:spTree>
    <p:extLst>
      <p:ext uri="{BB962C8B-B14F-4D97-AF65-F5344CB8AC3E}">
        <p14:creationId xmlns:p14="http://schemas.microsoft.com/office/powerpoint/2010/main" val="415633588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83FC512B-41F0-4FB7-A7F1-61009BAEE642}" type="slidenum">
              <a:rPr lang="en-US" smtClean="0"/>
              <a:t>‹#›</a:t>
            </a:fld>
            <a:endParaRPr lang="en-US"/>
          </a:p>
        </p:txBody>
      </p:sp>
    </p:spTree>
    <p:extLst>
      <p:ext uri="{BB962C8B-B14F-4D97-AF65-F5344CB8AC3E}">
        <p14:creationId xmlns:p14="http://schemas.microsoft.com/office/powerpoint/2010/main" val="2633427284"/>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5EABF-303E-DC90-A751-7C249E2740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CEFAC8-9B74-9C79-5B38-FD6918F99B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C411C-9E9B-7FE2-42CF-C0EBBED00BBE}"/>
              </a:ext>
            </a:extLst>
          </p:cNvPr>
          <p:cNvSpPr>
            <a:spLocks noGrp="1"/>
          </p:cNvSpPr>
          <p:nvPr>
            <p:ph type="dt" sz="half" idx="10"/>
          </p:nvPr>
        </p:nvSpPr>
        <p:spPr/>
        <p:txBody>
          <a:bodyPr/>
          <a:lstStyle/>
          <a:p>
            <a:fld id="{53252BF2-A33E-4DB9-9225-E0BE805ADA3A}" type="datetime1">
              <a:rPr lang="en-US" smtClean="0"/>
              <a:t>10/2/2024</a:t>
            </a:fld>
            <a:endParaRPr lang="en-US"/>
          </a:p>
        </p:txBody>
      </p:sp>
      <p:sp>
        <p:nvSpPr>
          <p:cNvPr id="5" name="Footer Placeholder 4">
            <a:extLst>
              <a:ext uri="{FF2B5EF4-FFF2-40B4-BE49-F238E27FC236}">
                <a16:creationId xmlns:a16="http://schemas.microsoft.com/office/drawing/2014/main" id="{B39384D1-AB2B-8A81-F7AD-11028D996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4639C1-AC30-FABF-DD14-82EC5773F33C}"/>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132912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0B876-176C-CC1D-2CB0-351E320A9B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743E0A-E976-D8B3-354A-C803914C9C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F5B553-30B0-66DE-6089-84C55BD16878}"/>
              </a:ext>
            </a:extLst>
          </p:cNvPr>
          <p:cNvSpPr>
            <a:spLocks noGrp="1"/>
          </p:cNvSpPr>
          <p:nvPr>
            <p:ph type="dt" sz="half" idx="10"/>
          </p:nvPr>
        </p:nvSpPr>
        <p:spPr/>
        <p:txBody>
          <a:bodyPr/>
          <a:lstStyle/>
          <a:p>
            <a:fld id="{882F08A9-CCF5-4E49-B320-A28C4E251468}" type="datetime1">
              <a:rPr lang="en-US" smtClean="0"/>
              <a:t>10/2/2024</a:t>
            </a:fld>
            <a:endParaRPr lang="en-US"/>
          </a:p>
        </p:txBody>
      </p:sp>
      <p:sp>
        <p:nvSpPr>
          <p:cNvPr id="5" name="Footer Placeholder 4">
            <a:extLst>
              <a:ext uri="{FF2B5EF4-FFF2-40B4-BE49-F238E27FC236}">
                <a16:creationId xmlns:a16="http://schemas.microsoft.com/office/drawing/2014/main" id="{CC971097-A324-BAA8-03FC-8FB1C1E5D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BEC8B-CDE8-BE2E-924C-4B209A4E5CD6}"/>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172917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55F13-8FA2-374F-DCD2-AC78669827C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FC4EF0-316A-091B-720F-3154075EF2E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C4AC65-D164-7EC7-0456-3C3F60E5F7B0}"/>
              </a:ext>
            </a:extLst>
          </p:cNvPr>
          <p:cNvSpPr>
            <a:spLocks noGrp="1"/>
          </p:cNvSpPr>
          <p:nvPr>
            <p:ph type="dt" sz="half" idx="10"/>
          </p:nvPr>
        </p:nvSpPr>
        <p:spPr/>
        <p:txBody>
          <a:bodyPr/>
          <a:lstStyle/>
          <a:p>
            <a:fld id="{DB2F1383-1C2C-405D-9FEF-42414C807C34}" type="datetime1">
              <a:rPr lang="en-US" smtClean="0"/>
              <a:t>10/2/2024</a:t>
            </a:fld>
            <a:endParaRPr lang="en-US"/>
          </a:p>
        </p:txBody>
      </p:sp>
      <p:sp>
        <p:nvSpPr>
          <p:cNvPr id="5" name="Footer Placeholder 4">
            <a:extLst>
              <a:ext uri="{FF2B5EF4-FFF2-40B4-BE49-F238E27FC236}">
                <a16:creationId xmlns:a16="http://schemas.microsoft.com/office/drawing/2014/main" id="{19D2F729-8121-CBA8-3A64-34A9631005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E8817A-8A5A-8F62-EDAD-0F2A07262B66}"/>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208067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77BF4-4B88-66DF-D9B7-2A494E4EF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F008B-5936-A03E-BC36-E494043B3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D64EEA-3C77-12D0-23CB-52D9C0B58C4D}"/>
              </a:ext>
            </a:extLst>
          </p:cNvPr>
          <p:cNvSpPr>
            <a:spLocks noGrp="1"/>
          </p:cNvSpPr>
          <p:nvPr>
            <p:ph type="dt" sz="half" idx="10"/>
          </p:nvPr>
        </p:nvSpPr>
        <p:spPr/>
        <p:txBody>
          <a:bodyPr/>
          <a:lstStyle/>
          <a:p>
            <a:fld id="{99689A0F-E2FC-4C79-B6C7-9A9BFC8AC530}" type="datetime1">
              <a:rPr lang="en-US" smtClean="0"/>
              <a:t>10/2/2024</a:t>
            </a:fld>
            <a:endParaRPr lang="en-US"/>
          </a:p>
        </p:txBody>
      </p:sp>
      <p:sp>
        <p:nvSpPr>
          <p:cNvPr id="5" name="Footer Placeholder 4">
            <a:extLst>
              <a:ext uri="{FF2B5EF4-FFF2-40B4-BE49-F238E27FC236}">
                <a16:creationId xmlns:a16="http://schemas.microsoft.com/office/drawing/2014/main" id="{51468DEB-A338-DD62-D939-722A7C27C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5B4D23-2613-5522-7B19-2CAD9058E159}"/>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511436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B6323-01C8-6E28-E1B2-7C6A25AE72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91355A-135B-7C41-EE0D-9FF030E0E6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8F6648-8D66-3E3E-D64B-05BD0EDCCE03}"/>
              </a:ext>
            </a:extLst>
          </p:cNvPr>
          <p:cNvSpPr>
            <a:spLocks noGrp="1"/>
          </p:cNvSpPr>
          <p:nvPr>
            <p:ph type="dt" sz="half" idx="10"/>
          </p:nvPr>
        </p:nvSpPr>
        <p:spPr/>
        <p:txBody>
          <a:bodyPr/>
          <a:lstStyle/>
          <a:p>
            <a:fld id="{80C59758-4C03-4586-8E65-2F6FEC04F3A3}" type="datetime1">
              <a:rPr lang="en-US" smtClean="0"/>
              <a:t>10/2/2024</a:t>
            </a:fld>
            <a:endParaRPr lang="en-US"/>
          </a:p>
        </p:txBody>
      </p:sp>
      <p:sp>
        <p:nvSpPr>
          <p:cNvPr id="5" name="Footer Placeholder 4">
            <a:extLst>
              <a:ext uri="{FF2B5EF4-FFF2-40B4-BE49-F238E27FC236}">
                <a16:creationId xmlns:a16="http://schemas.microsoft.com/office/drawing/2014/main" id="{A6654D25-9934-DE20-6554-D74E9EEF6C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18BA5-F242-0F5F-EB04-2F5B871E9CE7}"/>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4034275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B24B0-4BB2-D58D-2EC7-25050833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78B6A4-7839-AB15-C588-0CADF0A828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AE351-1C09-28A0-B32D-FE9D35C1D5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0D0A31-6A58-8C5C-374D-FE9737503D2A}"/>
              </a:ext>
            </a:extLst>
          </p:cNvPr>
          <p:cNvSpPr>
            <a:spLocks noGrp="1"/>
          </p:cNvSpPr>
          <p:nvPr>
            <p:ph type="dt" sz="half" idx="10"/>
          </p:nvPr>
        </p:nvSpPr>
        <p:spPr/>
        <p:txBody>
          <a:bodyPr/>
          <a:lstStyle/>
          <a:p>
            <a:fld id="{9C2EB6B9-CA4B-4D6F-91D7-BFBE443AF00F}" type="datetime1">
              <a:rPr lang="en-US" smtClean="0"/>
              <a:t>10/2/2024</a:t>
            </a:fld>
            <a:endParaRPr lang="en-US"/>
          </a:p>
        </p:txBody>
      </p:sp>
      <p:sp>
        <p:nvSpPr>
          <p:cNvPr id="6" name="Footer Placeholder 5">
            <a:extLst>
              <a:ext uri="{FF2B5EF4-FFF2-40B4-BE49-F238E27FC236}">
                <a16:creationId xmlns:a16="http://schemas.microsoft.com/office/drawing/2014/main" id="{D3394A3B-A521-E4FB-1708-5AF212A2A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F2BC3F-3657-4898-8333-06FA30A67A6A}"/>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1298549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CD737-395C-268F-9378-9EB93B62B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1FAF58-4984-59D0-BF44-25891E9377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C94EE7-FCED-DEE8-0163-1B41F425F2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18C6FD-48DC-5772-72D9-4931E71F0C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EBB00A-09BC-A3AE-4C94-1A51D1B3440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6649BC-DE66-EC41-1D3C-F10B2A135A13}"/>
              </a:ext>
            </a:extLst>
          </p:cNvPr>
          <p:cNvSpPr>
            <a:spLocks noGrp="1"/>
          </p:cNvSpPr>
          <p:nvPr>
            <p:ph type="dt" sz="half" idx="10"/>
          </p:nvPr>
        </p:nvSpPr>
        <p:spPr/>
        <p:txBody>
          <a:bodyPr/>
          <a:lstStyle/>
          <a:p>
            <a:fld id="{3E88342D-A249-48CF-BF36-76C6E60DA4EB}" type="datetime1">
              <a:rPr lang="en-US" smtClean="0"/>
              <a:t>10/2/2024</a:t>
            </a:fld>
            <a:endParaRPr lang="en-US"/>
          </a:p>
        </p:txBody>
      </p:sp>
      <p:sp>
        <p:nvSpPr>
          <p:cNvPr id="8" name="Footer Placeholder 7">
            <a:extLst>
              <a:ext uri="{FF2B5EF4-FFF2-40B4-BE49-F238E27FC236}">
                <a16:creationId xmlns:a16="http://schemas.microsoft.com/office/drawing/2014/main" id="{809248BE-53C5-F627-9CE4-32EC9E05A4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4F2AF8-C11C-5E6E-5F4D-4D6CAF4DCA11}"/>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244493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16F8-F2F2-DD3C-DF82-D2513BD137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F04934-8C2C-802A-4B59-22C73D3373B7}"/>
              </a:ext>
            </a:extLst>
          </p:cNvPr>
          <p:cNvSpPr>
            <a:spLocks noGrp="1"/>
          </p:cNvSpPr>
          <p:nvPr>
            <p:ph type="dt" sz="half" idx="10"/>
          </p:nvPr>
        </p:nvSpPr>
        <p:spPr/>
        <p:txBody>
          <a:bodyPr/>
          <a:lstStyle/>
          <a:p>
            <a:fld id="{5625D660-3DDC-43D0-9777-DD41685138F1}" type="datetime1">
              <a:rPr lang="en-US" smtClean="0"/>
              <a:t>10/2/2024</a:t>
            </a:fld>
            <a:endParaRPr lang="en-US"/>
          </a:p>
        </p:txBody>
      </p:sp>
      <p:sp>
        <p:nvSpPr>
          <p:cNvPr id="4" name="Footer Placeholder 3">
            <a:extLst>
              <a:ext uri="{FF2B5EF4-FFF2-40B4-BE49-F238E27FC236}">
                <a16:creationId xmlns:a16="http://schemas.microsoft.com/office/drawing/2014/main" id="{B5C183CE-3287-7551-99AE-F95D6438C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69BF25D-68B7-B8FC-0870-99FB5114847E}"/>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3320352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B0D51C-B466-C2B2-3D55-982BA1CA66E9}"/>
              </a:ext>
            </a:extLst>
          </p:cNvPr>
          <p:cNvSpPr>
            <a:spLocks noGrp="1"/>
          </p:cNvSpPr>
          <p:nvPr>
            <p:ph type="dt" sz="half" idx="10"/>
          </p:nvPr>
        </p:nvSpPr>
        <p:spPr/>
        <p:txBody>
          <a:bodyPr/>
          <a:lstStyle/>
          <a:p>
            <a:fld id="{0DB3C197-3B5A-460F-80C7-3D1A6135CD1A}" type="datetime1">
              <a:rPr lang="en-US" smtClean="0"/>
              <a:t>10/2/2024</a:t>
            </a:fld>
            <a:endParaRPr lang="en-US"/>
          </a:p>
        </p:txBody>
      </p:sp>
      <p:sp>
        <p:nvSpPr>
          <p:cNvPr id="3" name="Footer Placeholder 2">
            <a:extLst>
              <a:ext uri="{FF2B5EF4-FFF2-40B4-BE49-F238E27FC236}">
                <a16:creationId xmlns:a16="http://schemas.microsoft.com/office/drawing/2014/main" id="{E7C7170A-8FF9-5A07-7E68-416EF9C6C7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77B242-DFB3-1743-C42E-16D29E6D36AF}"/>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4198523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E54D0-6443-1390-B6E9-5B55BC703B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9CF813-9989-5F57-8E35-A68F1B00B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4471432-3E58-4291-F7D1-6AC48A762C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37E4D-1FE0-927B-0F5B-4AD865E8C0F1}"/>
              </a:ext>
            </a:extLst>
          </p:cNvPr>
          <p:cNvSpPr>
            <a:spLocks noGrp="1"/>
          </p:cNvSpPr>
          <p:nvPr>
            <p:ph type="dt" sz="half" idx="10"/>
          </p:nvPr>
        </p:nvSpPr>
        <p:spPr/>
        <p:txBody>
          <a:bodyPr/>
          <a:lstStyle/>
          <a:p>
            <a:fld id="{F36683F6-16B9-4AAF-AD69-44236C73FA37}" type="datetime1">
              <a:rPr lang="en-US" smtClean="0"/>
              <a:t>10/2/2024</a:t>
            </a:fld>
            <a:endParaRPr lang="en-US"/>
          </a:p>
        </p:txBody>
      </p:sp>
      <p:sp>
        <p:nvSpPr>
          <p:cNvPr id="6" name="Footer Placeholder 5">
            <a:extLst>
              <a:ext uri="{FF2B5EF4-FFF2-40B4-BE49-F238E27FC236}">
                <a16:creationId xmlns:a16="http://schemas.microsoft.com/office/drawing/2014/main" id="{E8DC4964-A24D-E5F1-E581-24712CE36E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AD979-F27B-E510-0CEA-A9569CE9A393}"/>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20437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3AC17-2254-4853-7BE9-1600ABA8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CC06CB1-9CFC-4896-6D1E-2981C4157D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C9165F-DFC7-009B-2DF1-F8198D138E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FFE282-290C-3E78-07D5-488F2E92C5C7}"/>
              </a:ext>
            </a:extLst>
          </p:cNvPr>
          <p:cNvSpPr>
            <a:spLocks noGrp="1"/>
          </p:cNvSpPr>
          <p:nvPr>
            <p:ph type="dt" sz="half" idx="10"/>
          </p:nvPr>
        </p:nvSpPr>
        <p:spPr/>
        <p:txBody>
          <a:bodyPr/>
          <a:lstStyle/>
          <a:p>
            <a:fld id="{1DE1D816-FDAB-4453-9F83-B533A7CEE512}" type="datetime1">
              <a:rPr lang="en-US" smtClean="0"/>
              <a:t>10/2/2024</a:t>
            </a:fld>
            <a:endParaRPr lang="en-US"/>
          </a:p>
        </p:txBody>
      </p:sp>
      <p:sp>
        <p:nvSpPr>
          <p:cNvPr id="6" name="Footer Placeholder 5">
            <a:extLst>
              <a:ext uri="{FF2B5EF4-FFF2-40B4-BE49-F238E27FC236}">
                <a16:creationId xmlns:a16="http://schemas.microsoft.com/office/drawing/2014/main" id="{49937ECB-DAD9-3883-DC46-B5B837B999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2FB2B4-9E45-1686-587E-AC112680E3D2}"/>
              </a:ext>
            </a:extLst>
          </p:cNvPr>
          <p:cNvSpPr>
            <a:spLocks noGrp="1"/>
          </p:cNvSpPr>
          <p:nvPr>
            <p:ph type="sldNum" sz="quarter" idx="12"/>
          </p:nvPr>
        </p:nvSpPr>
        <p:spPr/>
        <p:txBody>
          <a:bodyPr/>
          <a:lstStyle/>
          <a:p>
            <a:fld id="{82FB7B98-E5E2-4A3A-B319-C55AFA58C664}" type="slidenum">
              <a:rPr lang="en-US" smtClean="0"/>
              <a:t>‹#›</a:t>
            </a:fld>
            <a:endParaRPr lang="en-US"/>
          </a:p>
        </p:txBody>
      </p:sp>
    </p:spTree>
    <p:extLst>
      <p:ext uri="{BB962C8B-B14F-4D97-AF65-F5344CB8AC3E}">
        <p14:creationId xmlns:p14="http://schemas.microsoft.com/office/powerpoint/2010/main" val="676936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B73AA8-1400-3C64-0E37-FFD1B0CA9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F7990A-86F2-C97B-02A8-94992BBBD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F4ED1-A028-5D29-4106-5A8CB6DCFD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13C482-B592-4391-978D-504176D6A218}" type="datetime1">
              <a:rPr lang="en-US" smtClean="0"/>
              <a:t>10/2/2024</a:t>
            </a:fld>
            <a:endParaRPr lang="en-US"/>
          </a:p>
        </p:txBody>
      </p:sp>
      <p:sp>
        <p:nvSpPr>
          <p:cNvPr id="5" name="Footer Placeholder 4">
            <a:extLst>
              <a:ext uri="{FF2B5EF4-FFF2-40B4-BE49-F238E27FC236}">
                <a16:creationId xmlns:a16="http://schemas.microsoft.com/office/drawing/2014/main" id="{BFDAC0BB-F568-10C9-0A80-64648213D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EF7297-E1FB-C887-4A5B-029804449D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FB7B98-E5E2-4A3A-B319-C55AFA58C664}" type="slidenum">
              <a:rPr lang="en-US" smtClean="0"/>
              <a:t>‹#›</a:t>
            </a:fld>
            <a:endParaRPr lang="en-US"/>
          </a:p>
        </p:txBody>
      </p:sp>
    </p:spTree>
    <p:extLst>
      <p:ext uri="{BB962C8B-B14F-4D97-AF65-F5344CB8AC3E}">
        <p14:creationId xmlns:p14="http://schemas.microsoft.com/office/powerpoint/2010/main" val="1321361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sciencedirect.com/science/article/pii/S0735109710005103?via%3Dihub"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D88385B-3D43-390E-B5FD-4F52EDD2F62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675" y="2026939"/>
            <a:ext cx="6589537" cy="2800553"/>
          </a:xfrm>
          <a:prstGeom prst="rect">
            <a:avLst/>
          </a:prstGeom>
          <a:noFill/>
          <a:extLst>
            <a:ext uri="{909E8E84-426E-40DD-AFC4-6F175D3DCCD1}">
              <a14:hiddenFill xmlns:a14="http://schemas.microsoft.com/office/drawing/2010/main">
                <a:solidFill>
                  <a:srgbClr val="FFFFFF"/>
                </a:solidFill>
              </a14:hiddenFill>
            </a:ext>
          </a:extLst>
        </p:spPr>
      </p:pic>
      <p:sp>
        <p:nvSpPr>
          <p:cNvPr id="1033" name="Right Triangle 1032">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2D00BEB-CC35-433F-39F4-AAD4DC14508E}"/>
              </a:ext>
            </a:extLst>
          </p:cNvPr>
          <p:cNvSpPr>
            <a:spLocks noGrp="1"/>
          </p:cNvSpPr>
          <p:nvPr>
            <p:ph type="title"/>
          </p:nvPr>
        </p:nvSpPr>
        <p:spPr>
          <a:xfrm>
            <a:off x="8052497" y="1056639"/>
            <a:ext cx="3197660" cy="4699583"/>
          </a:xfrm>
        </p:spPr>
        <p:txBody>
          <a:bodyPr vert="horz" lIns="91440" tIns="45720" rIns="91440" bIns="45720" rtlCol="0" anchor="b">
            <a:normAutofit/>
          </a:bodyPr>
          <a:lstStyle/>
          <a:p>
            <a:pPr algn="ctr">
              <a:spcAft>
                <a:spcPts val="0"/>
              </a:spcAft>
            </a:pPr>
            <a:br>
              <a:rPr lang="en-US" sz="1800" b="0" i="0" u="none" strike="noStrike" kern="1200" dirty="0">
                <a:solidFill>
                  <a:schemeClr val="tx1"/>
                </a:solidFill>
                <a:effectLst/>
                <a:latin typeface="+mj-lt"/>
                <a:ea typeface="+mj-ea"/>
                <a:cs typeface="+mj-cs"/>
              </a:rPr>
            </a:br>
            <a:br>
              <a:rPr lang="en-US" sz="1800" b="0" i="0" u="none" strike="noStrike" kern="1200" dirty="0">
                <a:solidFill>
                  <a:schemeClr val="tx1"/>
                </a:solidFill>
                <a:effectLst/>
                <a:latin typeface="+mj-lt"/>
                <a:ea typeface="+mj-ea"/>
                <a:cs typeface="+mj-cs"/>
              </a:rPr>
            </a:br>
            <a:br>
              <a:rPr lang="en-US" sz="1800" b="0" i="0" u="none" strike="noStrike" kern="1200" dirty="0">
                <a:solidFill>
                  <a:schemeClr val="tx1"/>
                </a:solidFill>
                <a:effectLst/>
                <a:latin typeface="+mj-lt"/>
                <a:ea typeface="+mj-ea"/>
                <a:cs typeface="+mj-cs"/>
              </a:rPr>
            </a:br>
            <a:r>
              <a:rPr lang="en-US" sz="2200" b="1" i="0" u="none" strike="noStrike" kern="1200" dirty="0" err="1">
                <a:solidFill>
                  <a:schemeClr val="tx1"/>
                </a:solidFill>
                <a:effectLst/>
                <a:latin typeface="+mj-lt"/>
                <a:ea typeface="+mj-ea"/>
                <a:cs typeface="+mj-cs"/>
              </a:rPr>
              <a:t>CardioVascular</a:t>
            </a:r>
            <a:r>
              <a:rPr lang="en-US" sz="2200" b="1" i="0" u="none" strike="noStrike" kern="1200" dirty="0">
                <a:solidFill>
                  <a:schemeClr val="tx1"/>
                </a:solidFill>
                <a:effectLst/>
                <a:latin typeface="+mj-lt"/>
                <a:ea typeface="+mj-ea"/>
                <a:cs typeface="+mj-cs"/>
              </a:rPr>
              <a:t> Disease</a:t>
            </a:r>
            <a:br>
              <a:rPr lang="en-US" sz="2200" b="1" kern="1200" dirty="0">
                <a:solidFill>
                  <a:schemeClr val="tx1"/>
                </a:solidFill>
                <a:effectLst/>
                <a:latin typeface="+mj-lt"/>
                <a:ea typeface="+mj-ea"/>
                <a:cs typeface="+mj-cs"/>
              </a:rPr>
            </a:br>
            <a:br>
              <a:rPr lang="en-US" sz="2200" b="0" kern="1200" dirty="0">
                <a:solidFill>
                  <a:schemeClr val="tx1"/>
                </a:solidFill>
                <a:effectLst/>
                <a:latin typeface="+mj-lt"/>
                <a:ea typeface="+mj-ea"/>
                <a:cs typeface="+mj-cs"/>
              </a:rPr>
            </a:br>
            <a:r>
              <a:rPr lang="en-US" sz="2200" b="0" i="0" u="none" strike="noStrike" kern="1200" dirty="0">
                <a:solidFill>
                  <a:schemeClr val="tx1"/>
                </a:solidFill>
                <a:effectLst/>
                <a:latin typeface="+mj-lt"/>
                <a:ea typeface="+mj-ea"/>
                <a:cs typeface="+mj-cs"/>
              </a:rPr>
              <a:t>Measure, track and improve with medical ultrasound machines. Inflammation and plaque can be tracked and improved. The sum of all risk factors is evident at the end-organ for CV disease. </a:t>
            </a:r>
            <a:r>
              <a:rPr lang="en-US" sz="1800" b="0" i="0" u="none" strike="noStrike" kern="1200" dirty="0">
                <a:solidFill>
                  <a:schemeClr val="tx1"/>
                </a:solidFill>
                <a:effectLst/>
                <a:latin typeface="+mj-lt"/>
                <a:ea typeface="+mj-ea"/>
                <a:cs typeface="+mj-cs"/>
              </a:rPr>
              <a:t>    </a:t>
            </a:r>
            <a:br>
              <a:rPr lang="en-US" sz="1800" b="0" kern="1200" dirty="0">
                <a:solidFill>
                  <a:schemeClr val="tx1"/>
                </a:solidFill>
                <a:effectLst/>
                <a:latin typeface="+mj-lt"/>
                <a:ea typeface="+mj-ea"/>
                <a:cs typeface="+mj-cs"/>
              </a:rPr>
            </a:br>
            <a:br>
              <a:rPr lang="en-US" sz="1800" b="0" kern="1200" dirty="0">
                <a:solidFill>
                  <a:schemeClr val="tx1"/>
                </a:solidFill>
                <a:effectLst/>
                <a:latin typeface="+mj-lt"/>
                <a:ea typeface="+mj-ea"/>
                <a:cs typeface="+mj-cs"/>
              </a:rPr>
            </a:br>
            <a:endParaRPr lang="en-US" sz="1800" kern="1200" dirty="0">
              <a:solidFill>
                <a:schemeClr val="tx1"/>
              </a:solidFill>
              <a:latin typeface="+mj-lt"/>
              <a:ea typeface="+mj-ea"/>
              <a:cs typeface="+mj-cs"/>
            </a:endParaRPr>
          </a:p>
        </p:txBody>
      </p:sp>
      <p:sp>
        <p:nvSpPr>
          <p:cNvPr id="4" name="Content Placeholder 3">
            <a:extLst>
              <a:ext uri="{FF2B5EF4-FFF2-40B4-BE49-F238E27FC236}">
                <a16:creationId xmlns:a16="http://schemas.microsoft.com/office/drawing/2014/main" id="{0FC20E37-399E-1A90-9FB6-FBDAA1D04059}"/>
              </a:ext>
            </a:extLst>
          </p:cNvPr>
          <p:cNvSpPr>
            <a:spLocks noGrp="1"/>
          </p:cNvSpPr>
          <p:nvPr>
            <p:ph idx="1"/>
          </p:nvPr>
        </p:nvSpPr>
        <p:spPr>
          <a:xfrm>
            <a:off x="8052496" y="4301656"/>
            <a:ext cx="2705619" cy="762618"/>
          </a:xfrm>
        </p:spPr>
        <p:txBody>
          <a:bodyPr vert="horz" lIns="91440" tIns="45720" rIns="91440" bIns="45720" rtlCol="0" anchor="t">
            <a:normAutofit/>
          </a:bodyPr>
          <a:lstStyle/>
          <a:p>
            <a:pPr marL="0" indent="0">
              <a:buNone/>
            </a:pPr>
            <a:r>
              <a:rPr lang="en-US" sz="2000" kern="1200">
                <a:solidFill>
                  <a:schemeClr val="tx1"/>
                </a:solidFill>
                <a:latin typeface="+mn-lt"/>
                <a:ea typeface="+mn-ea"/>
                <a:cs typeface="+mn-cs"/>
              </a:rPr>
              <a:t> </a:t>
            </a:r>
          </a:p>
        </p:txBody>
      </p:sp>
      <p:sp>
        <p:nvSpPr>
          <p:cNvPr id="2" name="Slide Number Placeholder 1">
            <a:extLst>
              <a:ext uri="{FF2B5EF4-FFF2-40B4-BE49-F238E27FC236}">
                <a16:creationId xmlns:a16="http://schemas.microsoft.com/office/drawing/2014/main" id="{A54C958F-C701-69D5-E78D-0ABA5898F0E9}"/>
              </a:ext>
            </a:extLst>
          </p:cNvPr>
          <p:cNvSpPr>
            <a:spLocks noGrp="1"/>
          </p:cNvSpPr>
          <p:nvPr>
            <p:ph type="sldNum" sz="quarter" idx="12"/>
          </p:nvPr>
        </p:nvSpPr>
        <p:spPr/>
        <p:txBody>
          <a:bodyPr/>
          <a:lstStyle/>
          <a:p>
            <a:fld id="{82FB7B98-E5E2-4A3A-B319-C55AFA58C664}" type="slidenum">
              <a:rPr lang="en-US" smtClean="0"/>
              <a:t>1</a:t>
            </a:fld>
            <a:endParaRPr lang="en-US"/>
          </a:p>
        </p:txBody>
      </p:sp>
    </p:spTree>
    <p:extLst>
      <p:ext uri="{BB962C8B-B14F-4D97-AF65-F5344CB8AC3E}">
        <p14:creationId xmlns:p14="http://schemas.microsoft.com/office/powerpoint/2010/main" val="14146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B65842A-3BA7-02A1-55DE-0E82C51762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53911">
            <a:off x="7672410" y="839286"/>
            <a:ext cx="3881981" cy="2581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68FF64-BEEC-F88F-DDCE-E441AAF9C9A8}"/>
              </a:ext>
            </a:extLst>
          </p:cNvPr>
          <p:cNvSpPr>
            <a:spLocks noGrp="1"/>
          </p:cNvSpPr>
          <p:nvPr>
            <p:ph type="title"/>
          </p:nvPr>
        </p:nvSpPr>
        <p:spPr>
          <a:xfrm>
            <a:off x="250590" y="139970"/>
            <a:ext cx="10515600" cy="1325563"/>
          </a:xfrm>
        </p:spPr>
        <p:txBody>
          <a:bodyPr/>
          <a:lstStyle/>
          <a:p>
            <a:r>
              <a:rPr lang="en-US" dirty="0"/>
              <a:t>Vascular Age: </a:t>
            </a:r>
            <a:r>
              <a:rPr lang="en-US" i="1" dirty="0"/>
              <a:t>How old are my arteries?</a:t>
            </a:r>
          </a:p>
        </p:txBody>
      </p:sp>
      <p:pic>
        <p:nvPicPr>
          <p:cNvPr id="10244" name="Picture 4">
            <a:extLst>
              <a:ext uri="{FF2B5EF4-FFF2-40B4-BE49-F238E27FC236}">
                <a16:creationId xmlns:a16="http://schemas.microsoft.com/office/drawing/2014/main" id="{AA7A44D1-356C-C28E-AFD1-6A183CA1F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433" y="3827530"/>
            <a:ext cx="4757986" cy="2273686"/>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a:extLst>
              <a:ext uri="{FF2B5EF4-FFF2-40B4-BE49-F238E27FC236}">
                <a16:creationId xmlns:a16="http://schemas.microsoft.com/office/drawing/2014/main" id="{C4D4E2E5-5EB5-9BD1-9480-E958D4A674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065" y="3049848"/>
            <a:ext cx="58959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a:extLst>
              <a:ext uri="{FF2B5EF4-FFF2-40B4-BE49-F238E27FC236}">
                <a16:creationId xmlns:a16="http://schemas.microsoft.com/office/drawing/2014/main" id="{87D147BD-B708-727E-84EC-60549C0C6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589" y="5076661"/>
            <a:ext cx="7158844" cy="173686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3CBA278-6AA6-22B4-0634-596334B1736A}"/>
              </a:ext>
            </a:extLst>
          </p:cNvPr>
          <p:cNvSpPr txBox="1"/>
          <p:nvPr/>
        </p:nvSpPr>
        <p:spPr>
          <a:xfrm>
            <a:off x="566234" y="1220856"/>
            <a:ext cx="7018789" cy="1754326"/>
          </a:xfrm>
          <a:prstGeom prst="rect">
            <a:avLst/>
          </a:prstGeom>
          <a:noFill/>
        </p:spPr>
        <p:txBody>
          <a:bodyPr wrap="square" rtlCol="0">
            <a:spAutoFit/>
          </a:bodyPr>
          <a:lstStyle/>
          <a:p>
            <a:pPr rtl="0">
              <a:spcBef>
                <a:spcPts val="0"/>
              </a:spcBef>
              <a:spcAft>
                <a:spcPts val="0"/>
              </a:spcAft>
            </a:pPr>
            <a:r>
              <a:rPr lang="en-US" sz="1800" b="0" i="0" u="none" strike="noStrike" dirty="0" err="1">
                <a:solidFill>
                  <a:srgbClr val="595959"/>
                </a:solidFill>
                <a:effectLst/>
                <a:latin typeface="Times New Roman" panose="02020603050405020304" pitchFamily="18" charset="0"/>
                <a:cs typeface="Times New Roman" panose="02020603050405020304" pitchFamily="18" charset="0"/>
              </a:rPr>
              <a:t>Vasometric</a:t>
            </a:r>
            <a:r>
              <a:rPr lang="en-US" sz="1800" b="0" i="0" u="none" strike="noStrike" dirty="0">
                <a:solidFill>
                  <a:srgbClr val="595959"/>
                </a:solidFill>
                <a:effectLst/>
                <a:latin typeface="Times New Roman" panose="02020603050405020304" pitchFamily="18" charset="0"/>
                <a:cs typeface="Times New Roman" panose="02020603050405020304" pitchFamily="18" charset="0"/>
              </a:rPr>
              <a:t> report delivers an IMT measurement. Carotid IMT, Vascular Age and Percentile are all describing the same organ and measurement.  The CIMT measurement (in mm) is compared to large research populations to calculate your vascular age and percentile. Vascular age changes slowly.  Healthy habits are the most effective for improvement.  Metabolic issues are the most common factor to improve. </a:t>
            </a:r>
            <a:endParaRPr lang="en-US" b="0" dirty="0">
              <a:effectLst/>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8CF2973E-3F63-730C-5E9C-A4D48687715A}"/>
              </a:ext>
            </a:extLst>
          </p:cNvPr>
          <p:cNvSpPr>
            <a:spLocks noGrp="1"/>
          </p:cNvSpPr>
          <p:nvPr>
            <p:ph type="sldNum" sz="quarter" idx="12"/>
          </p:nvPr>
        </p:nvSpPr>
        <p:spPr/>
        <p:txBody>
          <a:bodyPr/>
          <a:lstStyle/>
          <a:p>
            <a:fld id="{82FB7B98-E5E2-4A3A-B319-C55AFA58C664}" type="slidenum">
              <a:rPr lang="en-US" smtClean="0"/>
              <a:t>10</a:t>
            </a:fld>
            <a:endParaRPr lang="en-US"/>
          </a:p>
        </p:txBody>
      </p:sp>
    </p:spTree>
    <p:extLst>
      <p:ext uri="{BB962C8B-B14F-4D97-AF65-F5344CB8AC3E}">
        <p14:creationId xmlns:p14="http://schemas.microsoft.com/office/powerpoint/2010/main" val="4081463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7" name="Rectangle 11276">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88FA13-1980-0217-CEE3-BA5AEF9FD081}"/>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spcAft>
                <a:spcPts val="0"/>
              </a:spcAft>
            </a:pPr>
            <a:r>
              <a:rPr lang="en-US" sz="4600" b="0" i="0" u="none" strike="noStrike" kern="1200">
                <a:solidFill>
                  <a:schemeClr val="tx1"/>
                </a:solidFill>
                <a:effectLst/>
                <a:latin typeface="+mj-lt"/>
                <a:ea typeface="+mj-ea"/>
                <a:cs typeface="+mj-cs"/>
              </a:rPr>
              <a:t>With good therapy, plaque will become secure. </a:t>
            </a:r>
            <a:endParaRPr lang="en-US" sz="4600" kern="1200">
              <a:solidFill>
                <a:schemeClr val="tx1"/>
              </a:solidFill>
              <a:latin typeface="+mj-lt"/>
              <a:ea typeface="+mj-ea"/>
              <a:cs typeface="+mj-cs"/>
            </a:endParaRPr>
          </a:p>
        </p:txBody>
      </p:sp>
      <p:sp>
        <p:nvSpPr>
          <p:cNvPr id="11278"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66" name="Picture 2" descr="A close-up of several images&#10;&#10;Description automatically generated">
            <a:extLst>
              <a:ext uri="{FF2B5EF4-FFF2-40B4-BE49-F238E27FC236}">
                <a16:creationId xmlns:a16="http://schemas.microsoft.com/office/drawing/2014/main" id="{EF1F60A4-3A09-AAF6-56FB-1FDCB7EA66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00785"/>
            <a:ext cx="7214616" cy="542899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66627A1-5911-A76F-1364-071B026650C3}"/>
              </a:ext>
            </a:extLst>
          </p:cNvPr>
          <p:cNvSpPr>
            <a:spLocks noGrp="1"/>
          </p:cNvSpPr>
          <p:nvPr>
            <p:ph type="sldNum" sz="quarter" idx="12"/>
          </p:nvPr>
        </p:nvSpPr>
        <p:spPr/>
        <p:txBody>
          <a:bodyPr/>
          <a:lstStyle/>
          <a:p>
            <a:fld id="{82FB7B98-E5E2-4A3A-B319-C55AFA58C664}" type="slidenum">
              <a:rPr lang="en-US" smtClean="0"/>
              <a:t>11</a:t>
            </a:fld>
            <a:endParaRPr lang="en-US"/>
          </a:p>
        </p:txBody>
      </p:sp>
    </p:spTree>
    <p:extLst>
      <p:ext uri="{BB962C8B-B14F-4D97-AF65-F5344CB8AC3E}">
        <p14:creationId xmlns:p14="http://schemas.microsoft.com/office/powerpoint/2010/main" val="41133635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CC6A8EEB-024A-0BA4-E32E-31F391BDF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1775" y="0"/>
            <a:ext cx="4340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8F4D16-6C72-61EF-7051-49EDD9EFFD80}"/>
              </a:ext>
            </a:extLst>
          </p:cNvPr>
          <p:cNvSpPr>
            <a:spLocks noGrp="1"/>
          </p:cNvSpPr>
          <p:nvPr>
            <p:ph type="title" idx="4294967295"/>
          </p:nvPr>
        </p:nvSpPr>
        <p:spPr>
          <a:xfrm>
            <a:off x="0" y="365125"/>
            <a:ext cx="7851775" cy="1325563"/>
          </a:xfrm>
        </p:spPr>
        <p:txBody>
          <a:bodyPr>
            <a:normAutofit fontScale="90000"/>
          </a:bodyPr>
          <a:lstStyle/>
          <a:p>
            <a:pPr algn="ctr" rtl="0">
              <a:spcBef>
                <a:spcPts val="0"/>
              </a:spcBef>
              <a:spcAft>
                <a:spcPts val="0"/>
              </a:spcAft>
            </a:pPr>
            <a:r>
              <a:rPr lang="en-US" i="1" dirty="0"/>
              <a:t>Would you make changes?</a:t>
            </a:r>
            <a:br>
              <a:rPr lang="en-US" i="1" dirty="0"/>
            </a:br>
            <a:r>
              <a:rPr lang="en-US" sz="1800" b="0" i="0" u="none" strike="noStrike" dirty="0">
                <a:solidFill>
                  <a:srgbClr val="595959"/>
                </a:solidFill>
                <a:effectLst/>
                <a:latin typeface="Arial" panose="020B0604020202020204" pitchFamily="34" charset="0"/>
              </a:rPr>
              <a:t>ARIC Study:  Reference table for normative values: 10 People over 10 years</a:t>
            </a:r>
            <a:br>
              <a:rPr lang="en-US" b="0" dirty="0">
                <a:effectLst/>
              </a:rPr>
            </a:br>
            <a:r>
              <a:rPr lang="en-US" sz="1800" b="0" i="0" u="none" strike="noStrike" dirty="0">
                <a:solidFill>
                  <a:srgbClr val="595959"/>
                </a:solidFill>
                <a:effectLst/>
                <a:latin typeface="Arial" panose="020B0604020202020204" pitchFamily="34" charset="0"/>
              </a:rPr>
              <a:t>Atherosclerosis risk in communities. </a:t>
            </a:r>
            <a:endParaRPr lang="en-US" i="1" dirty="0"/>
          </a:p>
        </p:txBody>
      </p:sp>
      <p:pic>
        <p:nvPicPr>
          <p:cNvPr id="12292" name="Picture 4">
            <a:extLst>
              <a:ext uri="{FF2B5EF4-FFF2-40B4-BE49-F238E27FC236}">
                <a16:creationId xmlns:a16="http://schemas.microsoft.com/office/drawing/2014/main" id="{7B531598-4EDD-AFCF-971C-44D59E92B3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420" y="2787296"/>
            <a:ext cx="5462561" cy="3969431"/>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72926AF6-D547-CD5B-FE16-D610367955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887" y="1691921"/>
            <a:ext cx="4619625" cy="109537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5309A30-2BAC-F6A3-B5F1-AD9A3FB885FB}"/>
              </a:ext>
            </a:extLst>
          </p:cNvPr>
          <p:cNvSpPr>
            <a:spLocks noGrp="1"/>
          </p:cNvSpPr>
          <p:nvPr>
            <p:ph type="sldNum" sz="quarter" idx="12"/>
          </p:nvPr>
        </p:nvSpPr>
        <p:spPr/>
        <p:txBody>
          <a:bodyPr/>
          <a:lstStyle/>
          <a:p>
            <a:fld id="{82FB7B98-E5E2-4A3A-B319-C55AFA58C664}" type="slidenum">
              <a:rPr lang="en-US" smtClean="0"/>
              <a:t>12</a:t>
            </a:fld>
            <a:endParaRPr lang="en-US"/>
          </a:p>
        </p:txBody>
      </p:sp>
    </p:spTree>
    <p:extLst>
      <p:ext uri="{BB962C8B-B14F-4D97-AF65-F5344CB8AC3E}">
        <p14:creationId xmlns:p14="http://schemas.microsoft.com/office/powerpoint/2010/main" val="1633993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41" name="Rectangle 13340">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43" name="Freeform: Shape 13342">
            <a:extLst>
              <a:ext uri="{FF2B5EF4-FFF2-40B4-BE49-F238E27FC236}">
                <a16:creationId xmlns:a16="http://schemas.microsoft.com/office/drawing/2014/main" id="{BB4D578A-F2C4-4EA9-A811-B48E66D63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40492"/>
            <a:ext cx="12192000" cy="1924333"/>
          </a:xfrm>
          <a:custGeom>
            <a:avLst/>
            <a:gdLst>
              <a:gd name="connsiteX0" fmla="*/ 6189199 w 12192000"/>
              <a:gd name="connsiteY0" fmla="*/ 588 h 1924333"/>
              <a:gd name="connsiteX1" fmla="*/ 6207079 w 12192000"/>
              <a:gd name="connsiteY1" fmla="*/ 2850 h 1924333"/>
              <a:gd name="connsiteX2" fmla="*/ 6285610 w 12192000"/>
              <a:gd name="connsiteY2" fmla="*/ 18131 h 1924333"/>
              <a:gd name="connsiteX3" fmla="*/ 6378008 w 12192000"/>
              <a:gd name="connsiteY3" fmla="*/ 24625 h 1924333"/>
              <a:gd name="connsiteX4" fmla="*/ 6466340 w 12192000"/>
              <a:gd name="connsiteY4" fmla="*/ 21366 h 1924333"/>
              <a:gd name="connsiteX5" fmla="*/ 6553334 w 12192000"/>
              <a:gd name="connsiteY5" fmla="*/ 35307 h 1924333"/>
              <a:gd name="connsiteX6" fmla="*/ 6626068 w 12192000"/>
              <a:gd name="connsiteY6" fmla="*/ 58045 h 1924333"/>
              <a:gd name="connsiteX7" fmla="*/ 6692303 w 12192000"/>
              <a:gd name="connsiteY7" fmla="*/ 91487 h 1924333"/>
              <a:gd name="connsiteX8" fmla="*/ 6733670 w 12192000"/>
              <a:gd name="connsiteY8" fmla="*/ 118130 h 1924333"/>
              <a:gd name="connsiteX9" fmla="*/ 6798016 w 12192000"/>
              <a:gd name="connsiteY9" fmla="*/ 112271 h 1924333"/>
              <a:gd name="connsiteX10" fmla="*/ 6801081 w 12192000"/>
              <a:gd name="connsiteY10" fmla="*/ 114963 h 1924333"/>
              <a:gd name="connsiteX11" fmla="*/ 6819351 w 12192000"/>
              <a:gd name="connsiteY11" fmla="*/ 128825 h 1924333"/>
              <a:gd name="connsiteX12" fmla="*/ 6852732 w 12192000"/>
              <a:gd name="connsiteY12" fmla="*/ 123321 h 1924333"/>
              <a:gd name="connsiteX13" fmla="*/ 6865247 w 12192000"/>
              <a:gd name="connsiteY13" fmla="*/ 128836 h 1924333"/>
              <a:gd name="connsiteX14" fmla="*/ 6905517 w 12192000"/>
              <a:gd name="connsiteY14" fmla="*/ 129265 h 1924333"/>
              <a:gd name="connsiteX15" fmla="*/ 6950286 w 12192000"/>
              <a:gd name="connsiteY15" fmla="*/ 150104 h 1924333"/>
              <a:gd name="connsiteX16" fmla="*/ 7003442 w 12192000"/>
              <a:gd name="connsiteY16" fmla="*/ 136136 h 1924333"/>
              <a:gd name="connsiteX17" fmla="*/ 7160047 w 12192000"/>
              <a:gd name="connsiteY17" fmla="*/ 166721 h 1924333"/>
              <a:gd name="connsiteX18" fmla="*/ 7325604 w 12192000"/>
              <a:gd name="connsiteY18" fmla="*/ 215867 h 1924333"/>
              <a:gd name="connsiteX19" fmla="*/ 7540522 w 12192000"/>
              <a:gd name="connsiteY19" fmla="*/ 239374 h 1924333"/>
              <a:gd name="connsiteX20" fmla="*/ 7612071 w 12192000"/>
              <a:gd name="connsiteY20" fmla="*/ 229553 h 1924333"/>
              <a:gd name="connsiteX21" fmla="*/ 7651995 w 12192000"/>
              <a:gd name="connsiteY21" fmla="*/ 244567 h 1924333"/>
              <a:gd name="connsiteX22" fmla="*/ 7725761 w 12192000"/>
              <a:gd name="connsiteY22" fmla="*/ 258638 h 1924333"/>
              <a:gd name="connsiteX23" fmla="*/ 7823038 w 12192000"/>
              <a:gd name="connsiteY23" fmla="*/ 287078 h 1924333"/>
              <a:gd name="connsiteX24" fmla="*/ 7866405 w 12192000"/>
              <a:gd name="connsiteY24" fmla="*/ 287288 h 1924333"/>
              <a:gd name="connsiteX25" fmla="*/ 7875021 w 12192000"/>
              <a:gd name="connsiteY25" fmla="*/ 288224 h 1924333"/>
              <a:gd name="connsiteX26" fmla="*/ 7875146 w 12192000"/>
              <a:gd name="connsiteY26" fmla="*/ 288614 h 1924333"/>
              <a:gd name="connsiteX27" fmla="*/ 7907443 w 12192000"/>
              <a:gd name="connsiteY27" fmla="*/ 291752 h 1924333"/>
              <a:gd name="connsiteX28" fmla="*/ 7912892 w 12192000"/>
              <a:gd name="connsiteY28" fmla="*/ 294833 h 1924333"/>
              <a:gd name="connsiteX29" fmla="*/ 7946345 w 12192000"/>
              <a:gd name="connsiteY29" fmla="*/ 319359 h 1924333"/>
              <a:gd name="connsiteX30" fmla="*/ 8021238 w 12192000"/>
              <a:gd name="connsiteY30" fmla="*/ 315159 h 1924333"/>
              <a:gd name="connsiteX31" fmla="*/ 8094697 w 12192000"/>
              <a:gd name="connsiteY31" fmla="*/ 351819 h 1924333"/>
              <a:gd name="connsiteX32" fmla="*/ 8155208 w 12192000"/>
              <a:gd name="connsiteY32" fmla="*/ 371168 h 1924333"/>
              <a:gd name="connsiteX33" fmla="*/ 8248472 w 12192000"/>
              <a:gd name="connsiteY33" fmla="*/ 400489 h 1924333"/>
              <a:gd name="connsiteX34" fmla="*/ 8300068 w 12192000"/>
              <a:gd name="connsiteY34" fmla="*/ 405531 h 1924333"/>
              <a:gd name="connsiteX35" fmla="*/ 8356293 w 12192000"/>
              <a:gd name="connsiteY35" fmla="*/ 403328 h 1924333"/>
              <a:gd name="connsiteX36" fmla="*/ 8475838 w 12192000"/>
              <a:gd name="connsiteY36" fmla="*/ 435524 h 1924333"/>
              <a:gd name="connsiteX37" fmla="*/ 8575216 w 12192000"/>
              <a:gd name="connsiteY37" fmla="*/ 450198 h 1924333"/>
              <a:gd name="connsiteX38" fmla="*/ 8588650 w 12192000"/>
              <a:gd name="connsiteY38" fmla="*/ 447070 h 1924333"/>
              <a:gd name="connsiteX39" fmla="*/ 8612184 w 12192000"/>
              <a:gd name="connsiteY39" fmla="*/ 439577 h 1924333"/>
              <a:gd name="connsiteX40" fmla="*/ 8630713 w 12192000"/>
              <a:gd name="connsiteY40" fmla="*/ 433015 h 1924333"/>
              <a:gd name="connsiteX41" fmla="*/ 8704240 w 12192000"/>
              <a:gd name="connsiteY41" fmla="*/ 422865 h 1924333"/>
              <a:gd name="connsiteX42" fmla="*/ 8829513 w 12192000"/>
              <a:gd name="connsiteY42" fmla="*/ 429389 h 1924333"/>
              <a:gd name="connsiteX43" fmla="*/ 9083651 w 12192000"/>
              <a:gd name="connsiteY43" fmla="*/ 390744 h 1924333"/>
              <a:gd name="connsiteX44" fmla="*/ 9371402 w 12192000"/>
              <a:gd name="connsiteY44" fmla="*/ 371809 h 1924333"/>
              <a:gd name="connsiteX45" fmla="*/ 9429586 w 12192000"/>
              <a:gd name="connsiteY45" fmla="*/ 369213 h 1924333"/>
              <a:gd name="connsiteX46" fmla="*/ 9489757 w 12192000"/>
              <a:gd name="connsiteY46" fmla="*/ 377814 h 1924333"/>
              <a:gd name="connsiteX47" fmla="*/ 9516954 w 12192000"/>
              <a:gd name="connsiteY47" fmla="*/ 376991 h 1924333"/>
              <a:gd name="connsiteX48" fmla="*/ 9645588 w 12192000"/>
              <a:gd name="connsiteY48" fmla="*/ 363590 h 1924333"/>
              <a:gd name="connsiteX49" fmla="*/ 9722896 w 12192000"/>
              <a:gd name="connsiteY49" fmla="*/ 360983 h 1924333"/>
              <a:gd name="connsiteX50" fmla="*/ 9752803 w 12192000"/>
              <a:gd name="connsiteY50" fmla="*/ 368492 h 1924333"/>
              <a:gd name="connsiteX51" fmla="*/ 9890305 w 12192000"/>
              <a:gd name="connsiteY51" fmla="*/ 380736 h 1924333"/>
              <a:gd name="connsiteX52" fmla="*/ 9939767 w 12192000"/>
              <a:gd name="connsiteY52" fmla="*/ 377776 h 1924333"/>
              <a:gd name="connsiteX53" fmla="*/ 9944355 w 12192000"/>
              <a:gd name="connsiteY53" fmla="*/ 377352 h 1924333"/>
              <a:gd name="connsiteX54" fmla="*/ 9953719 w 12192000"/>
              <a:gd name="connsiteY54" fmla="*/ 375642 h 1924333"/>
              <a:gd name="connsiteX55" fmla="*/ 9955809 w 12192000"/>
              <a:gd name="connsiteY55" fmla="*/ 376294 h 1924333"/>
              <a:gd name="connsiteX56" fmla="*/ 10032710 w 12192000"/>
              <a:gd name="connsiteY56" fmla="*/ 394940 h 1924333"/>
              <a:gd name="connsiteX57" fmla="*/ 10049925 w 12192000"/>
              <a:gd name="connsiteY57" fmla="*/ 404971 h 1924333"/>
              <a:gd name="connsiteX58" fmla="*/ 10112671 w 12192000"/>
              <a:gd name="connsiteY58" fmla="*/ 414549 h 1924333"/>
              <a:gd name="connsiteX59" fmla="*/ 10170853 w 12192000"/>
              <a:gd name="connsiteY59" fmla="*/ 435168 h 1924333"/>
              <a:gd name="connsiteX60" fmla="*/ 10290184 w 12192000"/>
              <a:gd name="connsiteY60" fmla="*/ 448123 h 1924333"/>
              <a:gd name="connsiteX61" fmla="*/ 10320158 w 12192000"/>
              <a:gd name="connsiteY61" fmla="*/ 458352 h 1924333"/>
              <a:gd name="connsiteX62" fmla="*/ 10321815 w 12192000"/>
              <a:gd name="connsiteY62" fmla="*/ 463087 h 1924333"/>
              <a:gd name="connsiteX63" fmla="*/ 10373742 w 12192000"/>
              <a:gd name="connsiteY63" fmla="*/ 464538 h 1924333"/>
              <a:gd name="connsiteX64" fmla="*/ 10428532 w 12192000"/>
              <a:gd name="connsiteY64" fmla="*/ 492504 h 1924333"/>
              <a:gd name="connsiteX65" fmla="*/ 10466490 w 12192000"/>
              <a:gd name="connsiteY65" fmla="*/ 517759 h 1924333"/>
              <a:gd name="connsiteX66" fmla="*/ 10466675 w 12192000"/>
              <a:gd name="connsiteY66" fmla="*/ 522076 h 1924333"/>
              <a:gd name="connsiteX67" fmla="*/ 10470309 w 12192000"/>
              <a:gd name="connsiteY67" fmla="*/ 522792 h 1924333"/>
              <a:gd name="connsiteX68" fmla="*/ 10474138 w 12192000"/>
              <a:gd name="connsiteY68" fmla="*/ 519761 h 1924333"/>
              <a:gd name="connsiteX69" fmla="*/ 10501100 w 12192000"/>
              <a:gd name="connsiteY69" fmla="*/ 528263 h 1924333"/>
              <a:gd name="connsiteX70" fmla="*/ 10502395 w 12192000"/>
              <a:gd name="connsiteY70" fmla="*/ 536393 h 1924333"/>
              <a:gd name="connsiteX71" fmla="*/ 10689496 w 12192000"/>
              <a:gd name="connsiteY71" fmla="*/ 560233 h 1924333"/>
              <a:gd name="connsiteX72" fmla="*/ 10788736 w 12192000"/>
              <a:gd name="connsiteY72" fmla="*/ 613188 h 1924333"/>
              <a:gd name="connsiteX73" fmla="*/ 10819747 w 12192000"/>
              <a:gd name="connsiteY73" fmla="*/ 621351 h 1924333"/>
              <a:gd name="connsiteX74" fmla="*/ 10864632 w 12192000"/>
              <a:gd name="connsiteY74" fmla="*/ 644858 h 1924333"/>
              <a:gd name="connsiteX75" fmla="*/ 10929407 w 12192000"/>
              <a:gd name="connsiteY75" fmla="*/ 652945 h 1924333"/>
              <a:gd name="connsiteX76" fmla="*/ 10979412 w 12192000"/>
              <a:gd name="connsiteY76" fmla="*/ 654217 h 1924333"/>
              <a:gd name="connsiteX77" fmla="*/ 11006959 w 12192000"/>
              <a:gd name="connsiteY77" fmla="*/ 657017 h 1924333"/>
              <a:gd name="connsiteX78" fmla="*/ 11077038 w 12192000"/>
              <a:gd name="connsiteY78" fmla="*/ 668487 h 1924333"/>
              <a:gd name="connsiteX79" fmla="*/ 11157850 w 12192000"/>
              <a:gd name="connsiteY79" fmla="*/ 693164 h 1924333"/>
              <a:gd name="connsiteX80" fmla="*/ 11175276 w 12192000"/>
              <a:gd name="connsiteY80" fmla="*/ 697243 h 1924333"/>
              <a:gd name="connsiteX81" fmla="*/ 11191131 w 12192000"/>
              <a:gd name="connsiteY81" fmla="*/ 696085 h 1924333"/>
              <a:gd name="connsiteX82" fmla="*/ 11195573 w 12192000"/>
              <a:gd name="connsiteY82" fmla="*/ 691751 h 1924333"/>
              <a:gd name="connsiteX83" fmla="*/ 11205299 w 12192000"/>
              <a:gd name="connsiteY83" fmla="*/ 693247 h 1924333"/>
              <a:gd name="connsiteX84" fmla="*/ 11223770 w 12192000"/>
              <a:gd name="connsiteY84" fmla="*/ 690335 h 1924333"/>
              <a:gd name="connsiteX85" fmla="*/ 11292119 w 12192000"/>
              <a:gd name="connsiteY85" fmla="*/ 713311 h 1924333"/>
              <a:gd name="connsiteX86" fmla="*/ 11435379 w 12192000"/>
              <a:gd name="connsiteY86" fmla="*/ 758519 h 1924333"/>
              <a:gd name="connsiteX87" fmla="*/ 11604406 w 12192000"/>
              <a:gd name="connsiteY87" fmla="*/ 810476 h 1924333"/>
              <a:gd name="connsiteX88" fmla="*/ 11652155 w 12192000"/>
              <a:gd name="connsiteY88" fmla="*/ 825109 h 1924333"/>
              <a:gd name="connsiteX89" fmla="*/ 11654192 w 12192000"/>
              <a:gd name="connsiteY89" fmla="*/ 827301 h 1924333"/>
              <a:gd name="connsiteX90" fmla="*/ 11676599 w 12192000"/>
              <a:gd name="connsiteY90" fmla="*/ 846628 h 1924333"/>
              <a:gd name="connsiteX91" fmla="*/ 11775168 w 12192000"/>
              <a:gd name="connsiteY91" fmla="*/ 890664 h 1924333"/>
              <a:gd name="connsiteX92" fmla="*/ 11826341 w 12192000"/>
              <a:gd name="connsiteY92" fmla="*/ 877558 h 1924333"/>
              <a:gd name="connsiteX93" fmla="*/ 11879068 w 12192000"/>
              <a:gd name="connsiteY93" fmla="*/ 874038 h 1924333"/>
              <a:gd name="connsiteX94" fmla="*/ 11889563 w 12192000"/>
              <a:gd name="connsiteY94" fmla="*/ 878619 h 1924333"/>
              <a:gd name="connsiteX95" fmla="*/ 12016613 w 12192000"/>
              <a:gd name="connsiteY95" fmla="*/ 886111 h 1924333"/>
              <a:gd name="connsiteX96" fmla="*/ 12108292 w 12192000"/>
              <a:gd name="connsiteY96" fmla="*/ 868500 h 1924333"/>
              <a:gd name="connsiteX97" fmla="*/ 12182910 w 12192000"/>
              <a:gd name="connsiteY97" fmla="*/ 882003 h 1924333"/>
              <a:gd name="connsiteX98" fmla="*/ 12192000 w 12192000"/>
              <a:gd name="connsiteY98" fmla="*/ 884778 h 1924333"/>
              <a:gd name="connsiteX99" fmla="*/ 12192000 w 12192000"/>
              <a:gd name="connsiteY99" fmla="*/ 1610315 h 1924333"/>
              <a:gd name="connsiteX100" fmla="*/ 12191998 w 12192000"/>
              <a:gd name="connsiteY100" fmla="*/ 1610315 h 1924333"/>
              <a:gd name="connsiteX101" fmla="*/ 12191998 w 12192000"/>
              <a:gd name="connsiteY101" fmla="*/ 1924333 h 1924333"/>
              <a:gd name="connsiteX102" fmla="*/ 0 w 12192000"/>
              <a:gd name="connsiteY102" fmla="*/ 1924333 h 1924333"/>
              <a:gd name="connsiteX103" fmla="*/ 0 w 12192000"/>
              <a:gd name="connsiteY103" fmla="*/ 505159 h 1924333"/>
              <a:gd name="connsiteX104" fmla="*/ 5722 w 12192000"/>
              <a:gd name="connsiteY104" fmla="*/ 508889 h 1924333"/>
              <a:gd name="connsiteX105" fmla="*/ 38476 w 12192000"/>
              <a:gd name="connsiteY105" fmla="*/ 524137 h 1924333"/>
              <a:gd name="connsiteX106" fmla="*/ 192883 w 12192000"/>
              <a:gd name="connsiteY106" fmla="*/ 545272 h 1924333"/>
              <a:gd name="connsiteX107" fmla="*/ 343710 w 12192000"/>
              <a:gd name="connsiteY107" fmla="*/ 565029 h 1924333"/>
              <a:gd name="connsiteX108" fmla="*/ 471066 w 12192000"/>
              <a:gd name="connsiteY108" fmla="*/ 549837 h 1924333"/>
              <a:gd name="connsiteX109" fmla="*/ 617333 w 12192000"/>
              <a:gd name="connsiteY109" fmla="*/ 526428 h 1924333"/>
              <a:gd name="connsiteX110" fmla="*/ 725203 w 12192000"/>
              <a:gd name="connsiteY110" fmla="*/ 523793 h 1924333"/>
              <a:gd name="connsiteX111" fmla="*/ 788494 w 12192000"/>
              <a:gd name="connsiteY111" fmla="*/ 505799 h 1924333"/>
              <a:gd name="connsiteX112" fmla="*/ 885977 w 12192000"/>
              <a:gd name="connsiteY112" fmla="*/ 526585 h 1924333"/>
              <a:gd name="connsiteX113" fmla="*/ 932142 w 12192000"/>
              <a:gd name="connsiteY113" fmla="*/ 528005 h 1924333"/>
              <a:gd name="connsiteX114" fmla="*/ 1090404 w 12192000"/>
              <a:gd name="connsiteY114" fmla="*/ 498299 h 1924333"/>
              <a:gd name="connsiteX115" fmla="*/ 1188628 w 12192000"/>
              <a:gd name="connsiteY115" fmla="*/ 483151 h 1924333"/>
              <a:gd name="connsiteX116" fmla="*/ 1316247 w 12192000"/>
              <a:gd name="connsiteY116" fmla="*/ 425979 h 1924333"/>
              <a:gd name="connsiteX117" fmla="*/ 1357712 w 12192000"/>
              <a:gd name="connsiteY117" fmla="*/ 416549 h 1924333"/>
              <a:gd name="connsiteX118" fmla="*/ 1425921 w 12192000"/>
              <a:gd name="connsiteY118" fmla="*/ 413953 h 1924333"/>
              <a:gd name="connsiteX119" fmla="*/ 1503817 w 12192000"/>
              <a:gd name="connsiteY119" fmla="*/ 380457 h 1924333"/>
              <a:gd name="connsiteX120" fmla="*/ 1639196 w 12192000"/>
              <a:gd name="connsiteY120" fmla="*/ 372785 h 1924333"/>
              <a:gd name="connsiteX121" fmla="*/ 1705606 w 12192000"/>
              <a:gd name="connsiteY121" fmla="*/ 359023 h 1924333"/>
              <a:gd name="connsiteX122" fmla="*/ 1813011 w 12192000"/>
              <a:gd name="connsiteY122" fmla="*/ 331023 h 1924333"/>
              <a:gd name="connsiteX123" fmla="*/ 1831380 w 12192000"/>
              <a:gd name="connsiteY123" fmla="*/ 341307 h 1924333"/>
              <a:gd name="connsiteX124" fmla="*/ 1858612 w 12192000"/>
              <a:gd name="connsiteY124" fmla="*/ 326777 h 1924333"/>
              <a:gd name="connsiteX125" fmla="*/ 1880661 w 12192000"/>
              <a:gd name="connsiteY125" fmla="*/ 335987 h 1924333"/>
              <a:gd name="connsiteX126" fmla="*/ 1941495 w 12192000"/>
              <a:gd name="connsiteY126" fmla="*/ 310792 h 1924333"/>
              <a:gd name="connsiteX127" fmla="*/ 1995402 w 12192000"/>
              <a:gd name="connsiteY127" fmla="*/ 305480 h 1924333"/>
              <a:gd name="connsiteX128" fmla="*/ 2223864 w 12192000"/>
              <a:gd name="connsiteY128" fmla="*/ 266118 h 1924333"/>
              <a:gd name="connsiteX129" fmla="*/ 2418043 w 12192000"/>
              <a:gd name="connsiteY129" fmla="*/ 215314 h 1924333"/>
              <a:gd name="connsiteX130" fmla="*/ 2558461 w 12192000"/>
              <a:gd name="connsiteY130" fmla="*/ 168193 h 1924333"/>
              <a:gd name="connsiteX131" fmla="*/ 2595535 w 12192000"/>
              <a:gd name="connsiteY131" fmla="*/ 158548 h 1924333"/>
              <a:gd name="connsiteX132" fmla="*/ 2626942 w 12192000"/>
              <a:gd name="connsiteY132" fmla="*/ 130400 h 1924333"/>
              <a:gd name="connsiteX133" fmla="*/ 2632225 w 12192000"/>
              <a:gd name="connsiteY133" fmla="*/ 130446 h 1924333"/>
              <a:gd name="connsiteX134" fmla="*/ 2696856 w 12192000"/>
              <a:gd name="connsiteY134" fmla="*/ 128498 h 1924333"/>
              <a:gd name="connsiteX135" fmla="*/ 2759767 w 12192000"/>
              <a:gd name="connsiteY135" fmla="*/ 127784 h 1924333"/>
              <a:gd name="connsiteX136" fmla="*/ 2792685 w 12192000"/>
              <a:gd name="connsiteY136" fmla="*/ 115710 h 1924333"/>
              <a:gd name="connsiteX137" fmla="*/ 2799767 w 12192000"/>
              <a:gd name="connsiteY137" fmla="*/ 113754 h 1924333"/>
              <a:gd name="connsiteX138" fmla="*/ 2829799 w 12192000"/>
              <a:gd name="connsiteY138" fmla="*/ 120042 h 1924333"/>
              <a:gd name="connsiteX139" fmla="*/ 2890704 w 12192000"/>
              <a:gd name="connsiteY139" fmla="*/ 121493 h 1924333"/>
              <a:gd name="connsiteX140" fmla="*/ 3042646 w 12192000"/>
              <a:gd name="connsiteY140" fmla="*/ 112273 h 1924333"/>
              <a:gd name="connsiteX141" fmla="*/ 3146630 w 12192000"/>
              <a:gd name="connsiteY141" fmla="*/ 100898 h 1924333"/>
              <a:gd name="connsiteX142" fmla="*/ 3233163 w 12192000"/>
              <a:gd name="connsiteY142" fmla="*/ 120200 h 1924333"/>
              <a:gd name="connsiteX143" fmla="*/ 3372699 w 12192000"/>
              <a:gd name="connsiteY143" fmla="*/ 129394 h 1924333"/>
              <a:gd name="connsiteX144" fmla="*/ 3394352 w 12192000"/>
              <a:gd name="connsiteY144" fmla="*/ 131671 h 1924333"/>
              <a:gd name="connsiteX145" fmla="*/ 3448218 w 12192000"/>
              <a:gd name="connsiteY145" fmla="*/ 118229 h 1924333"/>
              <a:gd name="connsiteX146" fmla="*/ 3505047 w 12192000"/>
              <a:gd name="connsiteY146" fmla="*/ 115412 h 1924333"/>
              <a:gd name="connsiteX147" fmla="*/ 3521767 w 12192000"/>
              <a:gd name="connsiteY147" fmla="*/ 111071 h 1924333"/>
              <a:gd name="connsiteX148" fmla="*/ 3585137 w 12192000"/>
              <a:gd name="connsiteY148" fmla="*/ 114371 h 1924333"/>
              <a:gd name="connsiteX149" fmla="*/ 3690293 w 12192000"/>
              <a:gd name="connsiteY149" fmla="*/ 98301 h 1924333"/>
              <a:gd name="connsiteX150" fmla="*/ 3867818 w 12192000"/>
              <a:gd name="connsiteY150" fmla="*/ 88985 h 1924333"/>
              <a:gd name="connsiteX151" fmla="*/ 4091337 w 12192000"/>
              <a:gd name="connsiteY151" fmla="*/ 70813 h 1924333"/>
              <a:gd name="connsiteX152" fmla="*/ 4246332 w 12192000"/>
              <a:gd name="connsiteY152" fmla="*/ 41697 h 1924333"/>
              <a:gd name="connsiteX153" fmla="*/ 4266975 w 12192000"/>
              <a:gd name="connsiteY153" fmla="*/ 46592 h 1924333"/>
              <a:gd name="connsiteX154" fmla="*/ 4270566 w 12192000"/>
              <a:gd name="connsiteY154" fmla="*/ 47620 h 1924333"/>
              <a:gd name="connsiteX155" fmla="*/ 4288964 w 12192000"/>
              <a:gd name="connsiteY155" fmla="*/ 52766 h 1924333"/>
              <a:gd name="connsiteX156" fmla="*/ 4365137 w 12192000"/>
              <a:gd name="connsiteY156" fmla="*/ 51783 h 1924333"/>
              <a:gd name="connsiteX157" fmla="*/ 4430546 w 12192000"/>
              <a:gd name="connsiteY157" fmla="*/ 44555 h 1924333"/>
              <a:gd name="connsiteX158" fmla="*/ 4444136 w 12192000"/>
              <a:gd name="connsiteY158" fmla="*/ 39567 h 1924333"/>
              <a:gd name="connsiteX159" fmla="*/ 4534039 w 12192000"/>
              <a:gd name="connsiteY159" fmla="*/ 31604 h 1924333"/>
              <a:gd name="connsiteX160" fmla="*/ 4560448 w 12192000"/>
              <a:gd name="connsiteY160" fmla="*/ 25231 h 1924333"/>
              <a:gd name="connsiteX161" fmla="*/ 4568006 w 12192000"/>
              <a:gd name="connsiteY161" fmla="*/ 25970 h 1924333"/>
              <a:gd name="connsiteX162" fmla="*/ 4595497 w 12192000"/>
              <a:gd name="connsiteY162" fmla="*/ 22958 h 1924333"/>
              <a:gd name="connsiteX163" fmla="*/ 4608623 w 12192000"/>
              <a:gd name="connsiteY163" fmla="*/ 18108 h 1924333"/>
              <a:gd name="connsiteX164" fmla="*/ 4623942 w 12192000"/>
              <a:gd name="connsiteY164" fmla="*/ 22251 h 1924333"/>
              <a:gd name="connsiteX165" fmla="*/ 4664336 w 12192000"/>
              <a:gd name="connsiteY165" fmla="*/ 23306 h 1924333"/>
              <a:gd name="connsiteX166" fmla="*/ 4677385 w 12192000"/>
              <a:gd name="connsiteY166" fmla="*/ 18246 h 1924333"/>
              <a:gd name="connsiteX167" fmla="*/ 4698143 w 12192000"/>
              <a:gd name="connsiteY167" fmla="*/ 18036 h 1924333"/>
              <a:gd name="connsiteX168" fmla="*/ 4750609 w 12192000"/>
              <a:gd name="connsiteY168" fmla="*/ 23611 h 1924333"/>
              <a:gd name="connsiteX169" fmla="*/ 4784658 w 12192000"/>
              <a:gd name="connsiteY169" fmla="*/ 25057 h 1924333"/>
              <a:gd name="connsiteX170" fmla="*/ 4847558 w 12192000"/>
              <a:gd name="connsiteY170" fmla="*/ 38726 h 1924333"/>
              <a:gd name="connsiteX171" fmla="*/ 4909134 w 12192000"/>
              <a:gd name="connsiteY171" fmla="*/ 50659 h 1924333"/>
              <a:gd name="connsiteX172" fmla="*/ 5099219 w 12192000"/>
              <a:gd name="connsiteY172" fmla="*/ 55050 h 1924333"/>
              <a:gd name="connsiteX173" fmla="*/ 5184992 w 12192000"/>
              <a:gd name="connsiteY173" fmla="*/ 67596 h 1924333"/>
              <a:gd name="connsiteX174" fmla="*/ 5229637 w 12192000"/>
              <a:gd name="connsiteY174" fmla="*/ 67789 h 1924333"/>
              <a:gd name="connsiteX175" fmla="*/ 5389346 w 12192000"/>
              <a:gd name="connsiteY175" fmla="*/ 80211 h 1924333"/>
              <a:gd name="connsiteX176" fmla="*/ 5494414 w 12192000"/>
              <a:gd name="connsiteY176" fmla="*/ 75926 h 1924333"/>
              <a:gd name="connsiteX177" fmla="*/ 5528443 w 12192000"/>
              <a:gd name="connsiteY177" fmla="*/ 77206 h 1924333"/>
              <a:gd name="connsiteX178" fmla="*/ 5684939 w 12192000"/>
              <a:gd name="connsiteY178" fmla="*/ 50269 h 1924333"/>
              <a:gd name="connsiteX179" fmla="*/ 5765146 w 12192000"/>
              <a:gd name="connsiteY179" fmla="*/ 50414 h 1924333"/>
              <a:gd name="connsiteX180" fmla="*/ 5848655 w 12192000"/>
              <a:gd name="connsiteY180" fmla="*/ 35257 h 1924333"/>
              <a:gd name="connsiteX181" fmla="*/ 5930656 w 12192000"/>
              <a:gd name="connsiteY181" fmla="*/ 30131 h 1924333"/>
              <a:gd name="connsiteX182" fmla="*/ 6124150 w 12192000"/>
              <a:gd name="connsiteY182" fmla="*/ 31679 h 1924333"/>
              <a:gd name="connsiteX183" fmla="*/ 6189199 w 12192000"/>
              <a:gd name="connsiteY183" fmla="*/ 588 h 192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12192000" h="1924333">
                <a:moveTo>
                  <a:pt x="6189199" y="588"/>
                </a:moveTo>
                <a:cubicBezTo>
                  <a:pt x="6196356" y="-574"/>
                  <a:pt x="6202609" y="-108"/>
                  <a:pt x="6207079" y="2850"/>
                </a:cubicBezTo>
                <a:cubicBezTo>
                  <a:pt x="6222026" y="2749"/>
                  <a:pt x="6273489" y="3767"/>
                  <a:pt x="6285610" y="18131"/>
                </a:cubicBezTo>
                <a:cubicBezTo>
                  <a:pt x="6307255" y="18685"/>
                  <a:pt x="6357141" y="23793"/>
                  <a:pt x="6378008" y="24625"/>
                </a:cubicBezTo>
                <a:cubicBezTo>
                  <a:pt x="6409946" y="30645"/>
                  <a:pt x="6438307" y="10375"/>
                  <a:pt x="6466340" y="21366"/>
                </a:cubicBezTo>
                <a:cubicBezTo>
                  <a:pt x="6488276" y="31229"/>
                  <a:pt x="6529854" y="28110"/>
                  <a:pt x="6553334" y="35307"/>
                </a:cubicBezTo>
                <a:cubicBezTo>
                  <a:pt x="6561737" y="48059"/>
                  <a:pt x="6609188" y="62087"/>
                  <a:pt x="6626068" y="58045"/>
                </a:cubicBezTo>
                <a:cubicBezTo>
                  <a:pt x="6660952" y="66570"/>
                  <a:pt x="6666277" y="84716"/>
                  <a:pt x="6692303" y="91487"/>
                </a:cubicBezTo>
                <a:lnTo>
                  <a:pt x="6733670" y="118130"/>
                </a:lnTo>
                <a:lnTo>
                  <a:pt x="6798016" y="112271"/>
                </a:lnTo>
                <a:lnTo>
                  <a:pt x="6801081" y="114963"/>
                </a:lnTo>
                <a:cubicBezTo>
                  <a:pt x="6806919" y="120140"/>
                  <a:pt x="6812832" y="125016"/>
                  <a:pt x="6819351" y="128825"/>
                </a:cubicBezTo>
                <a:cubicBezTo>
                  <a:pt x="6825742" y="109997"/>
                  <a:pt x="6840132" y="116541"/>
                  <a:pt x="6852732" y="123321"/>
                </a:cubicBezTo>
                <a:lnTo>
                  <a:pt x="6865247" y="128836"/>
                </a:lnTo>
                <a:lnTo>
                  <a:pt x="6905517" y="129265"/>
                </a:lnTo>
                <a:cubicBezTo>
                  <a:pt x="6934052" y="140042"/>
                  <a:pt x="6939773" y="141556"/>
                  <a:pt x="6950286" y="150104"/>
                </a:cubicBezTo>
                <a:lnTo>
                  <a:pt x="7003442" y="136136"/>
                </a:lnTo>
                <a:lnTo>
                  <a:pt x="7160047" y="166721"/>
                </a:lnTo>
                <a:cubicBezTo>
                  <a:pt x="7207281" y="179911"/>
                  <a:pt x="7280644" y="210197"/>
                  <a:pt x="7325604" y="215867"/>
                </a:cubicBezTo>
                <a:cubicBezTo>
                  <a:pt x="7460113" y="233904"/>
                  <a:pt x="7393081" y="242880"/>
                  <a:pt x="7540522" y="239374"/>
                </a:cubicBezTo>
                <a:cubicBezTo>
                  <a:pt x="7545714" y="234872"/>
                  <a:pt x="7605972" y="231727"/>
                  <a:pt x="7612071" y="229553"/>
                </a:cubicBezTo>
                <a:lnTo>
                  <a:pt x="7651995" y="244567"/>
                </a:lnTo>
                <a:lnTo>
                  <a:pt x="7725761" y="258638"/>
                </a:lnTo>
                <a:lnTo>
                  <a:pt x="7823038" y="287078"/>
                </a:lnTo>
                <a:cubicBezTo>
                  <a:pt x="7837080" y="286482"/>
                  <a:pt x="7851647" y="286498"/>
                  <a:pt x="7866405" y="287288"/>
                </a:cubicBezTo>
                <a:lnTo>
                  <a:pt x="7875021" y="288224"/>
                </a:lnTo>
                <a:cubicBezTo>
                  <a:pt x="7875062" y="288354"/>
                  <a:pt x="7875105" y="288483"/>
                  <a:pt x="7875146" y="288614"/>
                </a:cubicBezTo>
                <a:cubicBezTo>
                  <a:pt x="7880550" y="289202"/>
                  <a:pt x="7901153" y="290716"/>
                  <a:pt x="7907443" y="291752"/>
                </a:cubicBezTo>
                <a:lnTo>
                  <a:pt x="7912892" y="294833"/>
                </a:lnTo>
                <a:lnTo>
                  <a:pt x="7946345" y="319359"/>
                </a:lnTo>
                <a:cubicBezTo>
                  <a:pt x="7958657" y="312776"/>
                  <a:pt x="7996513" y="309749"/>
                  <a:pt x="8021238" y="315159"/>
                </a:cubicBezTo>
                <a:cubicBezTo>
                  <a:pt x="8045964" y="320570"/>
                  <a:pt x="8058169" y="340462"/>
                  <a:pt x="8094697" y="351819"/>
                </a:cubicBezTo>
                <a:cubicBezTo>
                  <a:pt x="8129587" y="361154"/>
                  <a:pt x="8116181" y="360544"/>
                  <a:pt x="8155208" y="371168"/>
                </a:cubicBezTo>
                <a:cubicBezTo>
                  <a:pt x="8196217" y="383300"/>
                  <a:pt x="8205468" y="391801"/>
                  <a:pt x="8248472" y="400489"/>
                </a:cubicBezTo>
                <a:cubicBezTo>
                  <a:pt x="8283932" y="419791"/>
                  <a:pt x="8278617" y="392031"/>
                  <a:pt x="8300068" y="405531"/>
                </a:cubicBezTo>
                <a:lnTo>
                  <a:pt x="8356293" y="403328"/>
                </a:lnTo>
                <a:cubicBezTo>
                  <a:pt x="8377247" y="404463"/>
                  <a:pt x="8438442" y="433194"/>
                  <a:pt x="8475838" y="435524"/>
                </a:cubicBezTo>
                <a:cubicBezTo>
                  <a:pt x="8510241" y="438037"/>
                  <a:pt x="8545511" y="449840"/>
                  <a:pt x="8575216" y="450198"/>
                </a:cubicBezTo>
                <a:lnTo>
                  <a:pt x="8588650" y="447070"/>
                </a:lnTo>
                <a:lnTo>
                  <a:pt x="8612184" y="439577"/>
                </a:lnTo>
                <a:lnTo>
                  <a:pt x="8630713" y="433015"/>
                </a:lnTo>
                <a:cubicBezTo>
                  <a:pt x="8635870" y="429519"/>
                  <a:pt x="8700685" y="428411"/>
                  <a:pt x="8704240" y="422865"/>
                </a:cubicBezTo>
                <a:cubicBezTo>
                  <a:pt x="8761777" y="429549"/>
                  <a:pt x="8768302" y="427178"/>
                  <a:pt x="8829513" y="429389"/>
                </a:cubicBezTo>
                <a:cubicBezTo>
                  <a:pt x="8922895" y="444672"/>
                  <a:pt x="8924579" y="401507"/>
                  <a:pt x="9083651" y="390744"/>
                </a:cubicBezTo>
                <a:cubicBezTo>
                  <a:pt x="9138403" y="388032"/>
                  <a:pt x="9315003" y="378647"/>
                  <a:pt x="9371402" y="371809"/>
                </a:cubicBezTo>
                <a:cubicBezTo>
                  <a:pt x="9358632" y="337502"/>
                  <a:pt x="9402842" y="379364"/>
                  <a:pt x="9429586" y="369213"/>
                </a:cubicBezTo>
                <a:cubicBezTo>
                  <a:pt x="9449312" y="370213"/>
                  <a:pt x="9473938" y="373270"/>
                  <a:pt x="9489757" y="377814"/>
                </a:cubicBezTo>
                <a:cubicBezTo>
                  <a:pt x="9498164" y="379256"/>
                  <a:pt x="9507139" y="379272"/>
                  <a:pt x="9516954" y="376991"/>
                </a:cubicBezTo>
                <a:cubicBezTo>
                  <a:pt x="9548430" y="354766"/>
                  <a:pt x="9591874" y="370315"/>
                  <a:pt x="9645588" y="363590"/>
                </a:cubicBezTo>
                <a:cubicBezTo>
                  <a:pt x="9660487" y="368814"/>
                  <a:pt x="9710817" y="350550"/>
                  <a:pt x="9722896" y="360983"/>
                </a:cubicBezTo>
                <a:cubicBezTo>
                  <a:pt x="9733918" y="362239"/>
                  <a:pt x="9745201" y="356679"/>
                  <a:pt x="9752803" y="368492"/>
                </a:cubicBezTo>
                <a:cubicBezTo>
                  <a:pt x="9793268" y="374490"/>
                  <a:pt x="9843313" y="380978"/>
                  <a:pt x="9890305" y="380736"/>
                </a:cubicBezTo>
                <a:cubicBezTo>
                  <a:pt x="9912701" y="380083"/>
                  <a:pt x="9926523" y="379037"/>
                  <a:pt x="9939767" y="377776"/>
                </a:cubicBezTo>
                <a:lnTo>
                  <a:pt x="9944355" y="377352"/>
                </a:lnTo>
                <a:lnTo>
                  <a:pt x="9953719" y="375642"/>
                </a:lnTo>
                <a:lnTo>
                  <a:pt x="9955809" y="376294"/>
                </a:lnTo>
                <a:lnTo>
                  <a:pt x="10032710" y="394940"/>
                </a:lnTo>
                <a:lnTo>
                  <a:pt x="10049925" y="404971"/>
                </a:lnTo>
                <a:lnTo>
                  <a:pt x="10112671" y="414549"/>
                </a:lnTo>
                <a:cubicBezTo>
                  <a:pt x="10169643" y="412125"/>
                  <a:pt x="10132220" y="425358"/>
                  <a:pt x="10170853" y="435168"/>
                </a:cubicBezTo>
                <a:cubicBezTo>
                  <a:pt x="10206088" y="442020"/>
                  <a:pt x="10240809" y="454081"/>
                  <a:pt x="10290184" y="448123"/>
                </a:cubicBezTo>
                <a:cubicBezTo>
                  <a:pt x="10301813" y="444919"/>
                  <a:pt x="10315233" y="449499"/>
                  <a:pt x="10320158" y="458352"/>
                </a:cubicBezTo>
                <a:cubicBezTo>
                  <a:pt x="10321006" y="459876"/>
                  <a:pt x="10321565" y="461470"/>
                  <a:pt x="10321815" y="463087"/>
                </a:cubicBezTo>
                <a:cubicBezTo>
                  <a:pt x="10354058" y="457158"/>
                  <a:pt x="10355176" y="470634"/>
                  <a:pt x="10373742" y="464538"/>
                </a:cubicBezTo>
                <a:cubicBezTo>
                  <a:pt x="10403060" y="475292"/>
                  <a:pt x="10411841" y="497597"/>
                  <a:pt x="10428532" y="492504"/>
                </a:cubicBezTo>
                <a:cubicBezTo>
                  <a:pt x="10440561" y="500742"/>
                  <a:pt x="10446267" y="521930"/>
                  <a:pt x="10466490" y="517759"/>
                </a:cubicBezTo>
                <a:cubicBezTo>
                  <a:pt x="10464622" y="519986"/>
                  <a:pt x="10465013" y="521261"/>
                  <a:pt x="10466675" y="522076"/>
                </a:cubicBezTo>
                <a:lnTo>
                  <a:pt x="10470309" y="522792"/>
                </a:lnTo>
                <a:lnTo>
                  <a:pt x="10474138" y="519761"/>
                </a:lnTo>
                <a:cubicBezTo>
                  <a:pt x="10488888" y="509612"/>
                  <a:pt x="10484914" y="524734"/>
                  <a:pt x="10501100" y="528263"/>
                </a:cubicBezTo>
                <a:cubicBezTo>
                  <a:pt x="10508412" y="530705"/>
                  <a:pt x="10505426" y="533743"/>
                  <a:pt x="10502395" y="536393"/>
                </a:cubicBezTo>
                <a:lnTo>
                  <a:pt x="10689496" y="560233"/>
                </a:lnTo>
                <a:cubicBezTo>
                  <a:pt x="10721441" y="573640"/>
                  <a:pt x="10757547" y="582937"/>
                  <a:pt x="10788736" y="613188"/>
                </a:cubicBezTo>
                <a:cubicBezTo>
                  <a:pt x="10794510" y="621641"/>
                  <a:pt x="10807098" y="616073"/>
                  <a:pt x="10819747" y="621351"/>
                </a:cubicBezTo>
                <a:cubicBezTo>
                  <a:pt x="10832398" y="626630"/>
                  <a:pt x="10846356" y="639592"/>
                  <a:pt x="10864632" y="644858"/>
                </a:cubicBezTo>
                <a:cubicBezTo>
                  <a:pt x="10895617" y="652290"/>
                  <a:pt x="10921550" y="640451"/>
                  <a:pt x="10929407" y="652945"/>
                </a:cubicBezTo>
                <a:cubicBezTo>
                  <a:pt x="10945460" y="653176"/>
                  <a:pt x="10968148" y="640553"/>
                  <a:pt x="10979412" y="654217"/>
                </a:cubicBezTo>
                <a:cubicBezTo>
                  <a:pt x="10981679" y="643737"/>
                  <a:pt x="10997287" y="663414"/>
                  <a:pt x="11006959" y="657017"/>
                </a:cubicBezTo>
                <a:cubicBezTo>
                  <a:pt x="11023230" y="659396"/>
                  <a:pt x="11051890" y="662462"/>
                  <a:pt x="11077038" y="668487"/>
                </a:cubicBezTo>
                <a:cubicBezTo>
                  <a:pt x="11097000" y="690299"/>
                  <a:pt x="11141286" y="676399"/>
                  <a:pt x="11157850" y="693164"/>
                </a:cubicBezTo>
                <a:cubicBezTo>
                  <a:pt x="11163800" y="695757"/>
                  <a:pt x="11169599" y="696942"/>
                  <a:pt x="11175276" y="697243"/>
                </a:cubicBezTo>
                <a:lnTo>
                  <a:pt x="11191131" y="696085"/>
                </a:lnTo>
                <a:lnTo>
                  <a:pt x="11195573" y="691751"/>
                </a:lnTo>
                <a:lnTo>
                  <a:pt x="11205299" y="693247"/>
                </a:lnTo>
                <a:lnTo>
                  <a:pt x="11223770" y="690335"/>
                </a:lnTo>
                <a:cubicBezTo>
                  <a:pt x="11237778" y="693777"/>
                  <a:pt x="11256852" y="701947"/>
                  <a:pt x="11292119" y="713311"/>
                </a:cubicBezTo>
                <a:cubicBezTo>
                  <a:pt x="11334878" y="733451"/>
                  <a:pt x="11401662" y="729175"/>
                  <a:pt x="11435379" y="758519"/>
                </a:cubicBezTo>
                <a:lnTo>
                  <a:pt x="11604406" y="810476"/>
                </a:lnTo>
                <a:lnTo>
                  <a:pt x="11652155" y="825109"/>
                </a:lnTo>
                <a:lnTo>
                  <a:pt x="11654192" y="827301"/>
                </a:lnTo>
                <a:cubicBezTo>
                  <a:pt x="11661650" y="834729"/>
                  <a:pt x="11669215" y="841480"/>
                  <a:pt x="11676599" y="846628"/>
                </a:cubicBezTo>
                <a:cubicBezTo>
                  <a:pt x="11688258" y="861760"/>
                  <a:pt x="11752266" y="896888"/>
                  <a:pt x="11775168" y="890664"/>
                </a:cubicBezTo>
                <a:cubicBezTo>
                  <a:pt x="11790977" y="883819"/>
                  <a:pt x="11808364" y="879901"/>
                  <a:pt x="11826341" y="877558"/>
                </a:cubicBezTo>
                <a:lnTo>
                  <a:pt x="11879068" y="874038"/>
                </a:lnTo>
                <a:lnTo>
                  <a:pt x="11889563" y="878619"/>
                </a:lnTo>
                <a:lnTo>
                  <a:pt x="12016613" y="886111"/>
                </a:lnTo>
                <a:lnTo>
                  <a:pt x="12108292" y="868500"/>
                </a:lnTo>
                <a:cubicBezTo>
                  <a:pt x="12129725" y="867311"/>
                  <a:pt x="12157891" y="874537"/>
                  <a:pt x="12182910" y="882003"/>
                </a:cubicBezTo>
                <a:lnTo>
                  <a:pt x="12192000" y="884778"/>
                </a:lnTo>
                <a:lnTo>
                  <a:pt x="12192000" y="1610315"/>
                </a:lnTo>
                <a:lnTo>
                  <a:pt x="12191998" y="1610315"/>
                </a:lnTo>
                <a:lnTo>
                  <a:pt x="12191998" y="1924333"/>
                </a:lnTo>
                <a:lnTo>
                  <a:pt x="0" y="1924333"/>
                </a:lnTo>
                <a:lnTo>
                  <a:pt x="0" y="505159"/>
                </a:lnTo>
                <a:lnTo>
                  <a:pt x="5722" y="508889"/>
                </a:lnTo>
                <a:cubicBezTo>
                  <a:pt x="21614" y="518548"/>
                  <a:pt x="33814" y="524781"/>
                  <a:pt x="38476" y="524137"/>
                </a:cubicBezTo>
                <a:cubicBezTo>
                  <a:pt x="99229" y="544180"/>
                  <a:pt x="142010" y="538457"/>
                  <a:pt x="192883" y="545272"/>
                </a:cubicBezTo>
                <a:cubicBezTo>
                  <a:pt x="277629" y="525210"/>
                  <a:pt x="293434" y="558443"/>
                  <a:pt x="343710" y="565029"/>
                </a:cubicBezTo>
                <a:cubicBezTo>
                  <a:pt x="383094" y="555729"/>
                  <a:pt x="425462" y="556271"/>
                  <a:pt x="471066" y="549837"/>
                </a:cubicBezTo>
                <a:cubicBezTo>
                  <a:pt x="513583" y="544428"/>
                  <a:pt x="569194" y="531004"/>
                  <a:pt x="617333" y="526428"/>
                </a:cubicBezTo>
                <a:cubicBezTo>
                  <a:pt x="660031" y="520760"/>
                  <a:pt x="696675" y="523882"/>
                  <a:pt x="725203" y="523793"/>
                </a:cubicBezTo>
                <a:cubicBezTo>
                  <a:pt x="736650" y="521695"/>
                  <a:pt x="780513" y="502146"/>
                  <a:pt x="788494" y="505799"/>
                </a:cubicBezTo>
                <a:lnTo>
                  <a:pt x="885977" y="526585"/>
                </a:lnTo>
                <a:cubicBezTo>
                  <a:pt x="906140" y="522837"/>
                  <a:pt x="917203" y="532232"/>
                  <a:pt x="932142" y="528005"/>
                </a:cubicBezTo>
                <a:cubicBezTo>
                  <a:pt x="963701" y="524128"/>
                  <a:pt x="1061555" y="499582"/>
                  <a:pt x="1090404" y="498299"/>
                </a:cubicBezTo>
                <a:cubicBezTo>
                  <a:pt x="1132840" y="494057"/>
                  <a:pt x="1148476" y="496041"/>
                  <a:pt x="1188628" y="483151"/>
                </a:cubicBezTo>
                <a:cubicBezTo>
                  <a:pt x="1230397" y="468408"/>
                  <a:pt x="1278711" y="457638"/>
                  <a:pt x="1316247" y="425979"/>
                </a:cubicBezTo>
                <a:cubicBezTo>
                  <a:pt x="1322662" y="417251"/>
                  <a:pt x="1339433" y="418553"/>
                  <a:pt x="1357712" y="416549"/>
                </a:cubicBezTo>
                <a:cubicBezTo>
                  <a:pt x="1375991" y="414544"/>
                  <a:pt x="1423507" y="412949"/>
                  <a:pt x="1425921" y="413953"/>
                </a:cubicBezTo>
                <a:cubicBezTo>
                  <a:pt x="1450272" y="407937"/>
                  <a:pt x="1458223" y="388156"/>
                  <a:pt x="1503817" y="380457"/>
                </a:cubicBezTo>
                <a:cubicBezTo>
                  <a:pt x="1541095" y="377398"/>
                  <a:pt x="1605565" y="376357"/>
                  <a:pt x="1639196" y="372785"/>
                </a:cubicBezTo>
                <a:cubicBezTo>
                  <a:pt x="1653280" y="376736"/>
                  <a:pt x="1695289" y="365766"/>
                  <a:pt x="1705606" y="359023"/>
                </a:cubicBezTo>
                <a:cubicBezTo>
                  <a:pt x="1729169" y="336295"/>
                  <a:pt x="1793207" y="348537"/>
                  <a:pt x="1813011" y="331023"/>
                </a:cubicBezTo>
                <a:cubicBezTo>
                  <a:pt x="1820772" y="328179"/>
                  <a:pt x="1823566" y="341833"/>
                  <a:pt x="1831380" y="341307"/>
                </a:cubicBezTo>
                <a:lnTo>
                  <a:pt x="1858612" y="326777"/>
                </a:lnTo>
                <a:lnTo>
                  <a:pt x="1880661" y="335987"/>
                </a:lnTo>
                <a:lnTo>
                  <a:pt x="1941495" y="310792"/>
                </a:lnTo>
                <a:cubicBezTo>
                  <a:pt x="1978970" y="307223"/>
                  <a:pt x="1947391" y="291714"/>
                  <a:pt x="1995402" y="305480"/>
                </a:cubicBezTo>
                <a:cubicBezTo>
                  <a:pt x="2042464" y="298034"/>
                  <a:pt x="2153424" y="281146"/>
                  <a:pt x="2223864" y="266118"/>
                </a:cubicBezTo>
                <a:cubicBezTo>
                  <a:pt x="2261296" y="256300"/>
                  <a:pt x="2360518" y="238323"/>
                  <a:pt x="2418043" y="215314"/>
                </a:cubicBezTo>
                <a:cubicBezTo>
                  <a:pt x="2472088" y="206823"/>
                  <a:pt x="2499422" y="162612"/>
                  <a:pt x="2558461" y="168193"/>
                </a:cubicBezTo>
                <a:cubicBezTo>
                  <a:pt x="2559660" y="164506"/>
                  <a:pt x="2592244" y="161337"/>
                  <a:pt x="2595535" y="158548"/>
                </a:cubicBezTo>
                <a:lnTo>
                  <a:pt x="2626942" y="130400"/>
                </a:lnTo>
                <a:lnTo>
                  <a:pt x="2632225" y="130446"/>
                </a:lnTo>
                <a:lnTo>
                  <a:pt x="2696856" y="128498"/>
                </a:lnTo>
                <a:lnTo>
                  <a:pt x="2759767" y="127784"/>
                </a:lnTo>
                <a:cubicBezTo>
                  <a:pt x="2770024" y="123546"/>
                  <a:pt x="2781047" y="119463"/>
                  <a:pt x="2792685" y="115710"/>
                </a:cubicBezTo>
                <a:lnTo>
                  <a:pt x="2799767" y="113754"/>
                </a:lnTo>
                <a:lnTo>
                  <a:pt x="2829799" y="120042"/>
                </a:lnTo>
                <a:lnTo>
                  <a:pt x="2890704" y="121493"/>
                </a:lnTo>
                <a:cubicBezTo>
                  <a:pt x="2935390" y="121035"/>
                  <a:pt x="2990780" y="113193"/>
                  <a:pt x="3042646" y="112273"/>
                </a:cubicBezTo>
                <a:cubicBezTo>
                  <a:pt x="3077119" y="111474"/>
                  <a:pt x="3124089" y="100414"/>
                  <a:pt x="3146630" y="100898"/>
                </a:cubicBezTo>
                <a:cubicBezTo>
                  <a:pt x="3169381" y="117699"/>
                  <a:pt x="3224695" y="125864"/>
                  <a:pt x="3233163" y="120200"/>
                </a:cubicBezTo>
                <a:lnTo>
                  <a:pt x="3372699" y="129394"/>
                </a:lnTo>
                <a:cubicBezTo>
                  <a:pt x="3389020" y="126586"/>
                  <a:pt x="3397563" y="116804"/>
                  <a:pt x="3394352" y="131671"/>
                </a:cubicBezTo>
                <a:cubicBezTo>
                  <a:pt x="3406102" y="131485"/>
                  <a:pt x="3429770" y="120938"/>
                  <a:pt x="3448218" y="118229"/>
                </a:cubicBezTo>
                <a:lnTo>
                  <a:pt x="3505047" y="115412"/>
                </a:lnTo>
                <a:lnTo>
                  <a:pt x="3521767" y="111071"/>
                </a:lnTo>
                <a:cubicBezTo>
                  <a:pt x="3526335" y="108877"/>
                  <a:pt x="3582156" y="117732"/>
                  <a:pt x="3585137" y="114371"/>
                </a:cubicBezTo>
                <a:cubicBezTo>
                  <a:pt x="3638265" y="102098"/>
                  <a:pt x="3633789" y="98565"/>
                  <a:pt x="3690293" y="98301"/>
                </a:cubicBezTo>
                <a:cubicBezTo>
                  <a:pt x="3782197" y="112746"/>
                  <a:pt x="3826738" y="92943"/>
                  <a:pt x="3867818" y="88985"/>
                </a:cubicBezTo>
                <a:cubicBezTo>
                  <a:pt x="3943777" y="81477"/>
                  <a:pt x="3990501" y="75194"/>
                  <a:pt x="4091337" y="70813"/>
                </a:cubicBezTo>
                <a:cubicBezTo>
                  <a:pt x="4154422" y="62932"/>
                  <a:pt x="4217060" y="45734"/>
                  <a:pt x="4246332" y="41697"/>
                </a:cubicBezTo>
                <a:cubicBezTo>
                  <a:pt x="4253308" y="42804"/>
                  <a:pt x="4260125" y="44606"/>
                  <a:pt x="4266975" y="46592"/>
                </a:cubicBezTo>
                <a:lnTo>
                  <a:pt x="4270566" y="47620"/>
                </a:lnTo>
                <a:lnTo>
                  <a:pt x="4288964" y="52766"/>
                </a:lnTo>
                <a:lnTo>
                  <a:pt x="4365137" y="51783"/>
                </a:lnTo>
                <a:lnTo>
                  <a:pt x="4430546" y="44555"/>
                </a:lnTo>
                <a:lnTo>
                  <a:pt x="4444136" y="39567"/>
                </a:lnTo>
                <a:lnTo>
                  <a:pt x="4534039" y="31604"/>
                </a:lnTo>
                <a:lnTo>
                  <a:pt x="4560448" y="25231"/>
                </a:lnTo>
                <a:lnTo>
                  <a:pt x="4568006" y="25970"/>
                </a:lnTo>
                <a:cubicBezTo>
                  <a:pt x="4580278" y="23866"/>
                  <a:pt x="4594878" y="14904"/>
                  <a:pt x="4595497" y="22958"/>
                </a:cubicBezTo>
                <a:lnTo>
                  <a:pt x="4608623" y="18108"/>
                </a:lnTo>
                <a:lnTo>
                  <a:pt x="4623942" y="22251"/>
                </a:lnTo>
                <a:cubicBezTo>
                  <a:pt x="4633227" y="23117"/>
                  <a:pt x="4655429" y="23973"/>
                  <a:pt x="4664336" y="23306"/>
                </a:cubicBezTo>
                <a:lnTo>
                  <a:pt x="4677385" y="18246"/>
                </a:lnTo>
                <a:lnTo>
                  <a:pt x="4698143" y="18036"/>
                </a:lnTo>
                <a:cubicBezTo>
                  <a:pt x="4710347" y="18931"/>
                  <a:pt x="4736189" y="22441"/>
                  <a:pt x="4750609" y="23611"/>
                </a:cubicBezTo>
                <a:cubicBezTo>
                  <a:pt x="4764270" y="27424"/>
                  <a:pt x="4774858" y="29782"/>
                  <a:pt x="4784658" y="25057"/>
                </a:cubicBezTo>
                <a:cubicBezTo>
                  <a:pt x="4804708" y="29613"/>
                  <a:pt x="4822811" y="48263"/>
                  <a:pt x="4847558" y="38726"/>
                </a:cubicBezTo>
                <a:cubicBezTo>
                  <a:pt x="4868304" y="42993"/>
                  <a:pt x="4867190" y="47939"/>
                  <a:pt x="4909134" y="50659"/>
                </a:cubicBezTo>
                <a:cubicBezTo>
                  <a:pt x="4945026" y="52455"/>
                  <a:pt x="5063406" y="54096"/>
                  <a:pt x="5099219" y="55050"/>
                </a:cubicBezTo>
                <a:cubicBezTo>
                  <a:pt x="5145195" y="57873"/>
                  <a:pt x="5163254" y="65473"/>
                  <a:pt x="5184992" y="67596"/>
                </a:cubicBezTo>
                <a:cubicBezTo>
                  <a:pt x="5206728" y="69720"/>
                  <a:pt x="5195578" y="65687"/>
                  <a:pt x="5229637" y="67789"/>
                </a:cubicBezTo>
                <a:cubicBezTo>
                  <a:pt x="5263695" y="69892"/>
                  <a:pt x="5345217" y="78854"/>
                  <a:pt x="5389346" y="80211"/>
                </a:cubicBezTo>
                <a:cubicBezTo>
                  <a:pt x="5425889" y="83191"/>
                  <a:pt x="5461943" y="84751"/>
                  <a:pt x="5494414" y="75926"/>
                </a:cubicBezTo>
                <a:lnTo>
                  <a:pt x="5528443" y="77206"/>
                </a:lnTo>
                <a:cubicBezTo>
                  <a:pt x="5582723" y="71370"/>
                  <a:pt x="5638917" y="68385"/>
                  <a:pt x="5684939" y="50269"/>
                </a:cubicBezTo>
                <a:cubicBezTo>
                  <a:pt x="5724389" y="45804"/>
                  <a:pt x="5737860" y="52916"/>
                  <a:pt x="5765146" y="50414"/>
                </a:cubicBezTo>
                <a:cubicBezTo>
                  <a:pt x="5792695" y="43060"/>
                  <a:pt x="5827352" y="38097"/>
                  <a:pt x="5848655" y="35257"/>
                </a:cubicBezTo>
                <a:lnTo>
                  <a:pt x="5930656" y="30131"/>
                </a:lnTo>
                <a:lnTo>
                  <a:pt x="6124150" y="31679"/>
                </a:lnTo>
                <a:cubicBezTo>
                  <a:pt x="6138131" y="22216"/>
                  <a:pt x="6167730" y="4075"/>
                  <a:pt x="6189199" y="588"/>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50FF70-F82D-18AF-528D-E911F6994420}"/>
              </a:ext>
            </a:extLst>
          </p:cNvPr>
          <p:cNvSpPr>
            <a:spLocks noGrp="1"/>
          </p:cNvSpPr>
          <p:nvPr>
            <p:ph type="title"/>
          </p:nvPr>
        </p:nvSpPr>
        <p:spPr>
          <a:xfrm>
            <a:off x="1255057" y="5279509"/>
            <a:ext cx="9707911" cy="739881"/>
          </a:xfrm>
        </p:spPr>
        <p:txBody>
          <a:bodyPr vert="horz" lIns="91440" tIns="45720" rIns="91440" bIns="45720" rtlCol="0" anchor="b">
            <a:noAutofit/>
          </a:bodyPr>
          <a:lstStyle/>
          <a:p>
            <a:pPr algn="ctr"/>
            <a:r>
              <a:rPr lang="en-US" sz="3600" b="0" i="0" u="none" strike="noStrike">
                <a:effectLst/>
                <a:latin typeface="Times New Roman" panose="02020603050405020304" pitchFamily="18" charset="0"/>
                <a:cs typeface="Times New Roman" panose="02020603050405020304" pitchFamily="18" charset="0"/>
              </a:rPr>
              <a:t>Vascular surgeon consult not recommended until 70%+ occlusion</a:t>
            </a:r>
            <a:endParaRPr lang="en-US" sz="3600" dirty="0">
              <a:latin typeface="Times New Roman" panose="02020603050405020304" pitchFamily="18" charset="0"/>
              <a:cs typeface="Times New Roman" panose="02020603050405020304" pitchFamily="18" charset="0"/>
            </a:endParaRPr>
          </a:p>
        </p:txBody>
      </p:sp>
      <p:pic>
        <p:nvPicPr>
          <p:cNvPr id="13316" name="Picture 4">
            <a:extLst>
              <a:ext uri="{FF2B5EF4-FFF2-40B4-BE49-F238E27FC236}">
                <a16:creationId xmlns:a16="http://schemas.microsoft.com/office/drawing/2014/main" id="{2FFA3394-96C4-6745-DB83-74EDF6F0181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t="7650" r="4" b="24083"/>
          <a:stretch/>
        </p:blipFill>
        <p:spPr bwMode="auto">
          <a:xfrm>
            <a:off x="1592364" y="1074289"/>
            <a:ext cx="4401492" cy="311583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3788EDF7-5091-9AA8-8D1B-823113881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5534" y="1071547"/>
            <a:ext cx="3794102" cy="311857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7E05D672-4833-1183-E704-514A7FA525E3}"/>
              </a:ext>
            </a:extLst>
          </p:cNvPr>
          <p:cNvSpPr>
            <a:spLocks noGrp="1"/>
          </p:cNvSpPr>
          <p:nvPr>
            <p:ph type="sldNum" sz="quarter" idx="12"/>
          </p:nvPr>
        </p:nvSpPr>
        <p:spPr/>
        <p:txBody>
          <a:bodyPr/>
          <a:lstStyle/>
          <a:p>
            <a:fld id="{82FB7B98-E5E2-4A3A-B319-C55AFA58C664}" type="slidenum">
              <a:rPr lang="en-US" smtClean="0"/>
              <a:t>13</a:t>
            </a:fld>
            <a:endParaRPr lang="en-US"/>
          </a:p>
        </p:txBody>
      </p:sp>
    </p:spTree>
    <p:extLst>
      <p:ext uri="{BB962C8B-B14F-4D97-AF65-F5344CB8AC3E}">
        <p14:creationId xmlns:p14="http://schemas.microsoft.com/office/powerpoint/2010/main" val="938922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4D2844-1274-9475-4F81-A0E873DC3651}"/>
              </a:ext>
            </a:extLst>
          </p:cNvPr>
          <p:cNvSpPr>
            <a:spLocks noGrp="1"/>
          </p:cNvSpPr>
          <p:nvPr>
            <p:ph type="title"/>
          </p:nvPr>
        </p:nvSpPr>
        <p:spPr>
          <a:xfrm>
            <a:off x="1452656" y="1444741"/>
            <a:ext cx="9357865" cy="1041901"/>
          </a:xfrm>
        </p:spPr>
        <p:txBody>
          <a:bodyPr>
            <a:normAutofit/>
          </a:bodyPr>
          <a:lstStyle/>
          <a:p>
            <a:r>
              <a:rPr lang="en-US" sz="4000" b="0" i="0" u="none" strike="noStrike">
                <a:effectLst/>
                <a:latin typeface="Times New Roman" panose="02020603050405020304" pitchFamily="18" charset="0"/>
                <a:cs typeface="Times New Roman" panose="02020603050405020304" pitchFamily="18" charset="0"/>
              </a:rPr>
              <a:t>Nattokinase and Serrapeptase</a:t>
            </a:r>
            <a:endParaRPr lang="en-US" sz="4000"/>
          </a:p>
        </p:txBody>
      </p:sp>
      <p:sp>
        <p:nvSpPr>
          <p:cNvPr id="3" name="Content Placeholder 2">
            <a:extLst>
              <a:ext uri="{FF2B5EF4-FFF2-40B4-BE49-F238E27FC236}">
                <a16:creationId xmlns:a16="http://schemas.microsoft.com/office/drawing/2014/main" id="{57AFE1DE-15D3-A949-267E-5975AB9497FC}"/>
              </a:ext>
            </a:extLst>
          </p:cNvPr>
          <p:cNvSpPr>
            <a:spLocks noGrp="1"/>
          </p:cNvSpPr>
          <p:nvPr>
            <p:ph sz="half" idx="1"/>
          </p:nvPr>
        </p:nvSpPr>
        <p:spPr>
          <a:xfrm>
            <a:off x="1452656" y="2701427"/>
            <a:ext cx="4483324" cy="2699968"/>
          </a:xfrm>
        </p:spPr>
        <p:txBody>
          <a:bodyPr>
            <a:normAutofit fontScale="70000" lnSpcReduction="20000"/>
          </a:bodyPr>
          <a:lstStyle/>
          <a:p>
            <a:pPr marL="0" indent="0">
              <a:buNone/>
            </a:pPr>
            <a:r>
              <a:rPr lang="en-US" sz="2100" b="1" dirty="0">
                <a:latin typeface="DM Sans" panose="020F0502020204030204" pitchFamily="2" charset="0"/>
              </a:rPr>
              <a:t>Nattokinase</a:t>
            </a:r>
          </a:p>
          <a:p>
            <a:pPr marL="0" indent="0">
              <a:buNone/>
            </a:pPr>
            <a:endParaRPr lang="en-US" sz="2100" dirty="0">
              <a:latin typeface="DM Sans" panose="020F0502020204030204" pitchFamily="2" charset="0"/>
            </a:endParaRPr>
          </a:p>
          <a:p>
            <a:pPr>
              <a:buFont typeface="Wingdings" panose="05000000000000000000" pitchFamily="2" charset="2"/>
              <a:buChar char="q"/>
            </a:pPr>
            <a:r>
              <a:rPr lang="en-US" sz="2100" dirty="0">
                <a:latin typeface="DM Sans" panose="020F0502020204030204" pitchFamily="2" charset="0"/>
              </a:rPr>
              <a:t>D</a:t>
            </a:r>
            <a:r>
              <a:rPr lang="en-US" sz="2100" b="0" i="0" dirty="0">
                <a:effectLst/>
                <a:latin typeface="DM Sans" panose="020F0502020204030204" pitchFamily="2" charset="0"/>
              </a:rPr>
              <a:t>erived from natto, a traditional Japanese fermented soybean dish. </a:t>
            </a:r>
          </a:p>
          <a:p>
            <a:pPr>
              <a:buFont typeface="Wingdings" panose="05000000000000000000" pitchFamily="2" charset="2"/>
              <a:buChar char="q"/>
            </a:pPr>
            <a:r>
              <a:rPr lang="en-US" sz="2100" b="0" i="0" dirty="0">
                <a:effectLst/>
                <a:latin typeface="DM Sans" panose="020F0502020204030204" pitchFamily="2" charset="0"/>
              </a:rPr>
              <a:t> Celebrated in Japan for centuries, this enzyme is thought to help the body's natural ability to support cardiovascular health. </a:t>
            </a:r>
          </a:p>
          <a:p>
            <a:pPr>
              <a:buFont typeface="Wingdings" panose="05000000000000000000" pitchFamily="2" charset="2"/>
              <a:buChar char="q"/>
            </a:pPr>
            <a:r>
              <a:rPr lang="en-US" sz="2100" b="0" i="0" dirty="0">
                <a:effectLst/>
                <a:latin typeface="DM Sans" panose="020F0502020204030204" pitchFamily="2" charset="0"/>
              </a:rPr>
              <a:t>The fermentation process, which involves Bacillus subtilis natto, is believed to be crucial in producing Nattokinase, which may assist in the body's natural fibrinolytic activity – a process that can support the body's ability to manage blood clots and improve circulation.</a:t>
            </a:r>
          </a:p>
          <a:p>
            <a:pPr marL="0" indent="0">
              <a:buNone/>
            </a:pPr>
            <a:endParaRPr lang="en-US" sz="1100" dirty="0"/>
          </a:p>
        </p:txBody>
      </p:sp>
      <p:sp>
        <p:nvSpPr>
          <p:cNvPr id="4" name="Content Placeholder 3">
            <a:extLst>
              <a:ext uri="{FF2B5EF4-FFF2-40B4-BE49-F238E27FC236}">
                <a16:creationId xmlns:a16="http://schemas.microsoft.com/office/drawing/2014/main" id="{750F4870-452D-23C1-0902-BD9B60143D43}"/>
              </a:ext>
            </a:extLst>
          </p:cNvPr>
          <p:cNvSpPr>
            <a:spLocks noGrp="1"/>
          </p:cNvSpPr>
          <p:nvPr>
            <p:ph sz="half" idx="2"/>
          </p:nvPr>
        </p:nvSpPr>
        <p:spPr>
          <a:xfrm>
            <a:off x="6184843" y="2713291"/>
            <a:ext cx="4554501" cy="2699968"/>
          </a:xfrm>
        </p:spPr>
        <p:txBody>
          <a:bodyPr>
            <a:normAutofit fontScale="70000" lnSpcReduction="20000"/>
          </a:bodyPr>
          <a:lstStyle/>
          <a:p>
            <a:pPr marL="0" indent="0">
              <a:buNone/>
            </a:pPr>
            <a:r>
              <a:rPr lang="en-US" sz="2900" b="1" dirty="0" err="1"/>
              <a:t>Serrapeptase</a:t>
            </a:r>
            <a:endParaRPr lang="en-US" sz="2900" b="1" dirty="0"/>
          </a:p>
          <a:p>
            <a:pPr marL="0" indent="0">
              <a:buNone/>
            </a:pPr>
            <a:endParaRPr lang="en-US" sz="2100" dirty="0"/>
          </a:p>
          <a:p>
            <a:pPr>
              <a:buFont typeface="Wingdings" panose="05000000000000000000" pitchFamily="2" charset="2"/>
              <a:buChar char="q"/>
            </a:pPr>
            <a:r>
              <a:rPr lang="en-US" sz="2100" dirty="0">
                <a:latin typeface="DM Sans" pitchFamily="2" charset="0"/>
              </a:rPr>
              <a:t>E</a:t>
            </a:r>
            <a:r>
              <a:rPr lang="en-US" sz="2100" b="0" i="0" dirty="0">
                <a:effectLst/>
                <a:latin typeface="DM Sans" pitchFamily="2" charset="0"/>
              </a:rPr>
              <a:t>xtracted from the bacteria Serratia E15 found in silkworm intestines</a:t>
            </a:r>
          </a:p>
          <a:p>
            <a:pPr>
              <a:buFont typeface="Wingdings" panose="05000000000000000000" pitchFamily="2" charset="2"/>
              <a:buChar char="q"/>
            </a:pPr>
            <a:r>
              <a:rPr lang="en-US" sz="2100" dirty="0">
                <a:latin typeface="DM Sans" pitchFamily="2" charset="0"/>
              </a:rPr>
              <a:t> It </a:t>
            </a:r>
            <a:r>
              <a:rPr lang="en-US" sz="2100" b="0" i="0" dirty="0">
                <a:effectLst/>
                <a:latin typeface="DM Sans" pitchFamily="2" charset="0"/>
              </a:rPr>
              <a:t>is thought to aid the body in breaking down unwanted proteins.</a:t>
            </a:r>
          </a:p>
          <a:p>
            <a:pPr>
              <a:buFont typeface="Wingdings" panose="05000000000000000000" pitchFamily="2" charset="2"/>
              <a:buChar char="q"/>
            </a:pPr>
            <a:r>
              <a:rPr lang="en-US" sz="2100" b="0" i="0" dirty="0">
                <a:effectLst/>
                <a:latin typeface="DM Sans" pitchFamily="2" charset="0"/>
              </a:rPr>
              <a:t> Traditionally used in Europe and Asia, this enzyme is considered to potentially support the body's natural inflammatory response and may help in reducing discomfort associated with inflammation.</a:t>
            </a:r>
            <a:endParaRPr lang="en-US" sz="2100" dirty="0"/>
          </a:p>
          <a:p>
            <a:pPr marL="0" indent="0">
              <a:buNone/>
            </a:pPr>
            <a:endParaRPr lang="en-US" sz="2100" dirty="0"/>
          </a:p>
          <a:p>
            <a:pPr marL="0" indent="0">
              <a:buNone/>
            </a:pPr>
            <a:endParaRPr lang="en-US" sz="1300" dirty="0"/>
          </a:p>
        </p:txBody>
      </p:sp>
      <p:sp>
        <p:nvSpPr>
          <p:cNvPr id="5" name="TextBox 4">
            <a:extLst>
              <a:ext uri="{FF2B5EF4-FFF2-40B4-BE49-F238E27FC236}">
                <a16:creationId xmlns:a16="http://schemas.microsoft.com/office/drawing/2014/main" id="{033DF481-921A-0730-7373-4ABF094C02BF}"/>
              </a:ext>
            </a:extLst>
          </p:cNvPr>
          <p:cNvSpPr txBox="1"/>
          <p:nvPr/>
        </p:nvSpPr>
        <p:spPr>
          <a:xfrm>
            <a:off x="4017975" y="5401395"/>
            <a:ext cx="4227226" cy="369332"/>
          </a:xfrm>
          <a:prstGeom prst="rect">
            <a:avLst/>
          </a:prstGeom>
          <a:noFill/>
        </p:spPr>
        <p:txBody>
          <a:bodyPr wrap="square" rtlCol="0">
            <a:spAutoFit/>
          </a:bodyPr>
          <a:lstStyle/>
          <a:p>
            <a:r>
              <a:rPr lang="en-US" dirty="0"/>
              <a:t>Combined with Vitamins D3 and K2</a:t>
            </a:r>
          </a:p>
        </p:txBody>
      </p:sp>
      <p:sp>
        <p:nvSpPr>
          <p:cNvPr id="6" name="Slide Number Placeholder 5">
            <a:extLst>
              <a:ext uri="{FF2B5EF4-FFF2-40B4-BE49-F238E27FC236}">
                <a16:creationId xmlns:a16="http://schemas.microsoft.com/office/drawing/2014/main" id="{A2572E2E-33B9-E1D0-99AD-CD6BD3A20E18}"/>
              </a:ext>
            </a:extLst>
          </p:cNvPr>
          <p:cNvSpPr>
            <a:spLocks noGrp="1"/>
          </p:cNvSpPr>
          <p:nvPr>
            <p:ph type="sldNum" sz="quarter" idx="12"/>
          </p:nvPr>
        </p:nvSpPr>
        <p:spPr/>
        <p:txBody>
          <a:bodyPr/>
          <a:lstStyle/>
          <a:p>
            <a:fld id="{82FB7B98-E5E2-4A3A-B319-C55AFA58C664}" type="slidenum">
              <a:rPr lang="en-US" smtClean="0"/>
              <a:t>14</a:t>
            </a:fld>
            <a:endParaRPr lang="en-US"/>
          </a:p>
        </p:txBody>
      </p:sp>
    </p:spTree>
    <p:extLst>
      <p:ext uri="{BB962C8B-B14F-4D97-AF65-F5344CB8AC3E}">
        <p14:creationId xmlns:p14="http://schemas.microsoft.com/office/powerpoint/2010/main" val="882431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713AC-75A6-2762-DED9-C352C12EB594}"/>
              </a:ext>
            </a:extLst>
          </p:cNvPr>
          <p:cNvSpPr>
            <a:spLocks noGrp="1"/>
          </p:cNvSpPr>
          <p:nvPr>
            <p:ph type="title"/>
          </p:nvPr>
        </p:nvSpPr>
        <p:spPr/>
        <p:txBody>
          <a:bodyPr>
            <a:normAutofit/>
          </a:bodyPr>
          <a:lstStyle/>
          <a:p>
            <a:pPr algn="ctr"/>
            <a:r>
              <a:rPr lang="en-US" sz="4000" b="1" i="0" u="none" strike="noStrike" dirty="0">
                <a:effectLst/>
                <a:latin typeface="Times New Roman" panose="02020603050405020304" pitchFamily="18" charset="0"/>
                <a:cs typeface="Times New Roman" panose="02020603050405020304" pitchFamily="18" charset="0"/>
              </a:rPr>
              <a:t>Nattokinase and </a:t>
            </a:r>
            <a:r>
              <a:rPr lang="en-US" sz="4000" b="1" i="0" u="none" strike="noStrike" dirty="0" err="1">
                <a:effectLst/>
                <a:latin typeface="Times New Roman" panose="02020603050405020304" pitchFamily="18" charset="0"/>
                <a:cs typeface="Times New Roman" panose="02020603050405020304" pitchFamily="18" charset="0"/>
              </a:rPr>
              <a:t>Serrapeptase</a:t>
            </a:r>
            <a:endParaRPr lang="en-US" sz="4000" b="1" dirty="0">
              <a:latin typeface="Times New Roman" panose="02020603050405020304" pitchFamily="18" charset="0"/>
              <a:cs typeface="Times New Roman" panose="02020603050405020304" pitchFamily="18" charset="0"/>
            </a:endParaRPr>
          </a:p>
        </p:txBody>
      </p:sp>
      <p:sp>
        <p:nvSpPr>
          <p:cNvPr id="5" name="Text Placeholder 4">
            <a:extLst>
              <a:ext uri="{FF2B5EF4-FFF2-40B4-BE49-F238E27FC236}">
                <a16:creationId xmlns:a16="http://schemas.microsoft.com/office/drawing/2014/main" id="{A1663CFB-52A9-F647-06A4-D7F6450A52CD}"/>
              </a:ext>
            </a:extLst>
          </p:cNvPr>
          <p:cNvSpPr>
            <a:spLocks noGrp="1"/>
          </p:cNvSpPr>
          <p:nvPr>
            <p:ph type="body" idx="1"/>
          </p:nvPr>
        </p:nvSpPr>
        <p:spPr/>
        <p:txBody>
          <a:bodyPr/>
          <a:lstStyle/>
          <a:p>
            <a:r>
              <a:rPr lang="en-US" dirty="0"/>
              <a:t>May 2024	</a:t>
            </a:r>
          </a:p>
        </p:txBody>
      </p:sp>
      <p:sp>
        <p:nvSpPr>
          <p:cNvPr id="7" name="Text Placeholder 6">
            <a:extLst>
              <a:ext uri="{FF2B5EF4-FFF2-40B4-BE49-F238E27FC236}">
                <a16:creationId xmlns:a16="http://schemas.microsoft.com/office/drawing/2014/main" id="{923DD71F-656C-6327-7DBA-1590D8A74EC6}"/>
              </a:ext>
            </a:extLst>
          </p:cNvPr>
          <p:cNvSpPr>
            <a:spLocks noGrp="1"/>
          </p:cNvSpPr>
          <p:nvPr>
            <p:ph type="body" sz="quarter" idx="3"/>
          </p:nvPr>
        </p:nvSpPr>
        <p:spPr/>
        <p:txBody>
          <a:bodyPr/>
          <a:lstStyle/>
          <a:p>
            <a:r>
              <a:rPr lang="en-US" dirty="0"/>
              <a:t>September 2024</a:t>
            </a:r>
          </a:p>
        </p:txBody>
      </p:sp>
      <p:pic>
        <p:nvPicPr>
          <p:cNvPr id="14338" name="Picture 2">
            <a:extLst>
              <a:ext uri="{FF2B5EF4-FFF2-40B4-BE49-F238E27FC236}">
                <a16:creationId xmlns:a16="http://schemas.microsoft.com/office/drawing/2014/main" id="{B210F266-665C-9827-46A4-8FEFD74EE10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3123286"/>
            <a:ext cx="5157787" cy="244816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a:extLst>
              <a:ext uri="{FF2B5EF4-FFF2-40B4-BE49-F238E27FC236}">
                <a16:creationId xmlns:a16="http://schemas.microsoft.com/office/drawing/2014/main" id="{E947BDF3-7617-9388-5235-0BFD7AD1C767}"/>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70688" y="3123287"/>
            <a:ext cx="5384700" cy="244816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825EE0D-26F0-1BF3-A579-9850638CE417}"/>
              </a:ext>
            </a:extLst>
          </p:cNvPr>
          <p:cNvSpPr>
            <a:spLocks noGrp="1"/>
          </p:cNvSpPr>
          <p:nvPr>
            <p:ph type="sldNum" sz="quarter" idx="12"/>
          </p:nvPr>
        </p:nvSpPr>
        <p:spPr/>
        <p:txBody>
          <a:bodyPr/>
          <a:lstStyle/>
          <a:p>
            <a:fld id="{82FB7B98-E5E2-4A3A-B319-C55AFA58C664}" type="slidenum">
              <a:rPr lang="en-US" smtClean="0"/>
              <a:t>15</a:t>
            </a:fld>
            <a:endParaRPr lang="en-US"/>
          </a:p>
        </p:txBody>
      </p:sp>
    </p:spTree>
    <p:extLst>
      <p:ext uri="{BB962C8B-B14F-4D97-AF65-F5344CB8AC3E}">
        <p14:creationId xmlns:p14="http://schemas.microsoft.com/office/powerpoint/2010/main" val="1544411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5BED06B-6E01-FD0F-6C74-0E26C2C260D1}"/>
              </a:ext>
            </a:extLst>
          </p:cNvPr>
          <p:cNvSpPr>
            <a:spLocks noGrp="1"/>
          </p:cNvSpPr>
          <p:nvPr>
            <p:ph type="title"/>
          </p:nvPr>
        </p:nvSpPr>
        <p:spPr>
          <a:xfrm>
            <a:off x="686834" y="1153572"/>
            <a:ext cx="3200400" cy="4461163"/>
          </a:xfrm>
        </p:spPr>
        <p:txBody>
          <a:bodyPr>
            <a:normAutofit/>
          </a:bodyPr>
          <a:lstStyle/>
          <a:p>
            <a:r>
              <a:rPr lang="en-US" b="1" i="1">
                <a:solidFill>
                  <a:srgbClr val="FFFFFF"/>
                </a:solidFill>
                <a:latin typeface="Times New Roman" panose="02020603050405020304" pitchFamily="18" charset="0"/>
                <a:cs typeface="Times New Roman" panose="02020603050405020304" pitchFamily="18" charset="0"/>
              </a:rPr>
              <a:t>Who is a good candidate for CIMT?</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9278B2A9-5F8B-CCED-64F4-C0111DDF5562}"/>
              </a:ext>
            </a:extLst>
          </p:cNvPr>
          <p:cNvSpPr>
            <a:spLocks noGrp="1"/>
          </p:cNvSpPr>
          <p:nvPr>
            <p:ph idx="1"/>
          </p:nvPr>
        </p:nvSpPr>
        <p:spPr>
          <a:xfrm>
            <a:off x="4447308" y="591344"/>
            <a:ext cx="6906491" cy="5585619"/>
          </a:xfrm>
        </p:spPr>
        <p:txBody>
          <a:bodyPr anchor="ctr">
            <a:normAutofit/>
          </a:bodyPr>
          <a:lstStyle/>
          <a:p>
            <a:pPr>
              <a:buFont typeface="Wingdings" panose="05000000000000000000" pitchFamily="2" charset="2"/>
              <a:buChar char="ü"/>
            </a:pPr>
            <a:r>
              <a:rPr lang="en-US" dirty="0"/>
              <a:t> Over 40 years old</a:t>
            </a:r>
          </a:p>
          <a:p>
            <a:pPr>
              <a:buFont typeface="Wingdings" panose="05000000000000000000" pitchFamily="2" charset="2"/>
              <a:buChar char="ü"/>
            </a:pPr>
            <a:r>
              <a:rPr lang="en-US" dirty="0"/>
              <a:t> Family history of heart disease/stroke</a:t>
            </a:r>
          </a:p>
          <a:p>
            <a:pPr>
              <a:buFont typeface="Wingdings" panose="05000000000000000000" pitchFamily="2" charset="2"/>
              <a:buChar char="ü"/>
            </a:pPr>
            <a:r>
              <a:rPr lang="en-US" dirty="0"/>
              <a:t> Hyperlipidemia</a:t>
            </a:r>
          </a:p>
          <a:p>
            <a:pPr>
              <a:buFont typeface="Wingdings" panose="05000000000000000000" pitchFamily="2" charset="2"/>
              <a:buChar char="ü"/>
            </a:pPr>
            <a:r>
              <a:rPr lang="en-US" dirty="0"/>
              <a:t> High Cholesterol</a:t>
            </a:r>
          </a:p>
          <a:p>
            <a:pPr>
              <a:buFont typeface="Wingdings" panose="05000000000000000000" pitchFamily="2" charset="2"/>
              <a:buChar char="ü"/>
            </a:pPr>
            <a:r>
              <a:rPr lang="en-US" dirty="0"/>
              <a:t> Tobacco Use</a:t>
            </a:r>
          </a:p>
          <a:p>
            <a:pPr>
              <a:buFont typeface="Wingdings" panose="05000000000000000000" pitchFamily="2" charset="2"/>
              <a:buChar char="ü"/>
            </a:pPr>
            <a:r>
              <a:rPr lang="en-US" dirty="0"/>
              <a:t> High Blood Pressure</a:t>
            </a:r>
          </a:p>
          <a:p>
            <a:pPr>
              <a:buFont typeface="Wingdings" panose="05000000000000000000" pitchFamily="2" charset="2"/>
              <a:buChar char="ü"/>
            </a:pPr>
            <a:r>
              <a:rPr lang="en-US" dirty="0"/>
              <a:t> Diabetic</a:t>
            </a:r>
          </a:p>
          <a:p>
            <a:pPr>
              <a:buFont typeface="Wingdings" panose="05000000000000000000" pitchFamily="2" charset="2"/>
              <a:buChar char="ü"/>
            </a:pPr>
            <a:r>
              <a:rPr lang="en-US" dirty="0"/>
              <a:t> Metabolic diseases</a:t>
            </a:r>
          </a:p>
          <a:p>
            <a:pPr>
              <a:buFont typeface="Wingdings" panose="05000000000000000000" pitchFamily="2" charset="2"/>
              <a:buChar char="ü"/>
            </a:pPr>
            <a:r>
              <a:rPr lang="en-US" dirty="0"/>
              <a:t> Erectile dysfunction</a:t>
            </a:r>
          </a:p>
        </p:txBody>
      </p:sp>
      <p:sp>
        <p:nvSpPr>
          <p:cNvPr id="2" name="Slide Number Placeholder 1">
            <a:extLst>
              <a:ext uri="{FF2B5EF4-FFF2-40B4-BE49-F238E27FC236}">
                <a16:creationId xmlns:a16="http://schemas.microsoft.com/office/drawing/2014/main" id="{E51A1F8D-FF8A-1976-26DC-54D3D80FBC49}"/>
              </a:ext>
            </a:extLst>
          </p:cNvPr>
          <p:cNvSpPr>
            <a:spLocks noGrp="1"/>
          </p:cNvSpPr>
          <p:nvPr>
            <p:ph type="sldNum" sz="quarter" idx="12"/>
          </p:nvPr>
        </p:nvSpPr>
        <p:spPr/>
        <p:txBody>
          <a:bodyPr/>
          <a:lstStyle/>
          <a:p>
            <a:fld id="{82FB7B98-E5E2-4A3A-B319-C55AFA58C664}" type="slidenum">
              <a:rPr lang="en-US" smtClean="0"/>
              <a:t>16</a:t>
            </a:fld>
            <a:endParaRPr lang="en-US"/>
          </a:p>
        </p:txBody>
      </p:sp>
    </p:spTree>
    <p:extLst>
      <p:ext uri="{BB962C8B-B14F-4D97-AF65-F5344CB8AC3E}">
        <p14:creationId xmlns:p14="http://schemas.microsoft.com/office/powerpoint/2010/main" val="160789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A map of the united states&#10;&#10;Description automatically generated">
            <a:extLst>
              <a:ext uri="{FF2B5EF4-FFF2-40B4-BE49-F238E27FC236}">
                <a16:creationId xmlns:a16="http://schemas.microsoft.com/office/drawing/2014/main" id="{4CCEE80C-AA2E-BC47-79C5-E9B2E1559A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889" r="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14876-39A5-866A-2B0A-D66C41D5A782}"/>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300" b="1" dirty="0" err="1">
                <a:solidFill>
                  <a:schemeClr val="tx1">
                    <a:lumMod val="85000"/>
                    <a:lumOff val="15000"/>
                  </a:schemeClr>
                </a:solidFill>
              </a:rPr>
              <a:t>Vasolabs</a:t>
            </a:r>
            <a:r>
              <a:rPr lang="en-US" sz="3300" dirty="0">
                <a:solidFill>
                  <a:schemeClr val="tx1">
                    <a:lumMod val="85000"/>
                    <a:lumOff val="15000"/>
                  </a:schemeClr>
                </a:solidFill>
              </a:rPr>
              <a:t> is a nationally known, mobile ultrasound company.</a:t>
            </a:r>
          </a:p>
        </p:txBody>
      </p:sp>
      <p:cxnSp>
        <p:nvCxnSpPr>
          <p:cNvPr id="2062" name="Straight Connector 206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63" name="Straight Connector 206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9FD42838-7C0F-3E39-10E7-45C72F7EB018}"/>
              </a:ext>
            </a:extLst>
          </p:cNvPr>
          <p:cNvSpPr>
            <a:spLocks noGrp="1"/>
          </p:cNvSpPr>
          <p:nvPr>
            <p:ph type="sldNum" sz="quarter" idx="12"/>
          </p:nvPr>
        </p:nvSpPr>
        <p:spPr/>
        <p:txBody>
          <a:bodyPr/>
          <a:lstStyle/>
          <a:p>
            <a:fld id="{82FB7B98-E5E2-4A3A-B319-C55AFA58C664}" type="slidenum">
              <a:rPr lang="en-US" smtClean="0"/>
              <a:t>2</a:t>
            </a:fld>
            <a:endParaRPr lang="en-US"/>
          </a:p>
        </p:txBody>
      </p:sp>
    </p:spTree>
    <p:extLst>
      <p:ext uri="{BB962C8B-B14F-4D97-AF65-F5344CB8AC3E}">
        <p14:creationId xmlns:p14="http://schemas.microsoft.com/office/powerpoint/2010/main" val="2459257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436BF9-B966-94A2-70FA-9534ED8E429E}"/>
              </a:ext>
            </a:extLst>
          </p:cNvPr>
          <p:cNvSpPr>
            <a:spLocks noGrp="1"/>
          </p:cNvSpPr>
          <p:nvPr>
            <p:ph type="title"/>
          </p:nvPr>
        </p:nvSpPr>
        <p:spPr>
          <a:xfrm>
            <a:off x="1028700" y="1967266"/>
            <a:ext cx="2628900" cy="2547257"/>
          </a:xfrm>
          <a:noFill/>
        </p:spPr>
        <p:txBody>
          <a:bodyPr vert="horz" lIns="91440" tIns="45720" rIns="91440" bIns="45720" rtlCol="0" anchor="ctr">
            <a:noAutofit/>
          </a:bodyPr>
          <a:lstStyle/>
          <a:p>
            <a:pPr algn="ctr">
              <a:spcAft>
                <a:spcPts val="0"/>
              </a:spcAft>
            </a:pPr>
            <a:br>
              <a:rPr lang="en-US" sz="1800" b="1" i="0" u="none" strike="noStrike" kern="1200">
                <a:solidFill>
                  <a:srgbClr val="FFFFFF"/>
                </a:solidFill>
                <a:effectLst/>
                <a:latin typeface="+mj-lt"/>
                <a:ea typeface="+mj-ea"/>
                <a:cs typeface="+mj-cs"/>
              </a:rPr>
            </a:br>
            <a:br>
              <a:rPr lang="en-US" sz="1800" b="1" i="0" u="none" strike="noStrike" kern="1200">
                <a:solidFill>
                  <a:srgbClr val="FFFFFF"/>
                </a:solidFill>
                <a:effectLst/>
                <a:latin typeface="+mj-lt"/>
                <a:ea typeface="+mj-ea"/>
                <a:cs typeface="+mj-cs"/>
              </a:rPr>
            </a:br>
            <a:br>
              <a:rPr lang="en-US" sz="1800" b="1" i="0" u="none" strike="noStrike" kern="1200">
                <a:solidFill>
                  <a:srgbClr val="FFFFFF"/>
                </a:solidFill>
                <a:effectLst/>
                <a:latin typeface="+mj-lt"/>
                <a:ea typeface="+mj-ea"/>
                <a:cs typeface="+mj-cs"/>
              </a:rPr>
            </a:br>
            <a:r>
              <a:rPr lang="en-US" sz="1800" b="1" i="0" u="none" strike="noStrike" kern="1200">
                <a:solidFill>
                  <a:srgbClr val="FFFFFF"/>
                </a:solidFill>
                <a:effectLst/>
                <a:latin typeface="+mj-lt"/>
                <a:ea typeface="+mj-ea"/>
                <a:cs typeface="+mj-cs"/>
              </a:rPr>
              <a:t>After a year, patients who viewed ultrasound pictures of their vascular damage halved their CV risk compared to the control population. </a:t>
            </a:r>
            <a:br>
              <a:rPr lang="en-US" sz="1800" b="0" kern="1200">
                <a:solidFill>
                  <a:srgbClr val="FFFFFF"/>
                </a:solidFill>
                <a:effectLst/>
                <a:latin typeface="+mj-lt"/>
                <a:ea typeface="+mj-ea"/>
                <a:cs typeface="+mj-cs"/>
              </a:rPr>
            </a:br>
            <a:r>
              <a:rPr lang="en-US" sz="1800" b="1" i="1" u="none" strike="noStrike" kern="1200">
                <a:solidFill>
                  <a:srgbClr val="FFFFFF"/>
                </a:solidFill>
                <a:effectLst/>
                <a:latin typeface="+mj-lt"/>
                <a:ea typeface="+mj-ea"/>
                <a:cs typeface="+mj-cs"/>
              </a:rPr>
              <a:t>VIPVIZA Study, The Lancet, Vol 393 January 12, 2019</a:t>
            </a:r>
            <a:r>
              <a:rPr lang="en-US" sz="1800" b="1" i="0" u="none" strike="noStrike" kern="1200">
                <a:solidFill>
                  <a:srgbClr val="FFFFFF"/>
                </a:solidFill>
                <a:effectLst/>
                <a:latin typeface="+mj-lt"/>
                <a:ea typeface="+mj-ea"/>
                <a:cs typeface="+mj-cs"/>
              </a:rPr>
              <a:t>. Reprints available. </a:t>
            </a:r>
            <a:br>
              <a:rPr lang="en-US" sz="1800" b="0" kern="1200">
                <a:solidFill>
                  <a:srgbClr val="FFFFFF"/>
                </a:solidFill>
                <a:effectLst/>
                <a:latin typeface="+mj-lt"/>
                <a:ea typeface="+mj-ea"/>
                <a:cs typeface="+mj-cs"/>
              </a:rPr>
            </a:br>
            <a:br>
              <a:rPr lang="en-US" sz="1800" kern="1200">
                <a:solidFill>
                  <a:srgbClr val="FFFFFF"/>
                </a:solidFill>
                <a:latin typeface="+mj-lt"/>
                <a:ea typeface="+mj-ea"/>
                <a:cs typeface="+mj-cs"/>
              </a:rPr>
            </a:br>
            <a:endParaRPr lang="en-US" sz="1800" kern="1200" dirty="0">
              <a:solidFill>
                <a:srgbClr val="FFFFFF"/>
              </a:solidFill>
              <a:latin typeface="+mj-lt"/>
              <a:ea typeface="+mj-ea"/>
              <a:cs typeface="+mj-cs"/>
            </a:endParaRPr>
          </a:p>
        </p:txBody>
      </p:sp>
      <p:pic>
        <p:nvPicPr>
          <p:cNvPr id="3074" name="Picture 2">
            <a:extLst>
              <a:ext uri="{FF2B5EF4-FFF2-40B4-BE49-F238E27FC236}">
                <a16:creationId xmlns:a16="http://schemas.microsoft.com/office/drawing/2014/main" id="{3E797C62-ED13-724F-23F7-2E9065C23F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1936082"/>
            <a:ext cx="6780700" cy="298350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019FF46-16F4-ACD9-1E92-7F848ADBCED2}"/>
              </a:ext>
            </a:extLst>
          </p:cNvPr>
          <p:cNvSpPr>
            <a:spLocks noGrp="1"/>
          </p:cNvSpPr>
          <p:nvPr>
            <p:ph type="sldNum" sz="quarter" idx="12"/>
          </p:nvPr>
        </p:nvSpPr>
        <p:spPr/>
        <p:txBody>
          <a:bodyPr/>
          <a:lstStyle/>
          <a:p>
            <a:fld id="{82FB7B98-E5E2-4A3A-B319-C55AFA58C664}" type="slidenum">
              <a:rPr lang="en-US" smtClean="0"/>
              <a:t>3</a:t>
            </a:fld>
            <a:endParaRPr lang="en-US"/>
          </a:p>
        </p:txBody>
      </p:sp>
    </p:spTree>
    <p:extLst>
      <p:ext uri="{BB962C8B-B14F-4D97-AF65-F5344CB8AC3E}">
        <p14:creationId xmlns:p14="http://schemas.microsoft.com/office/powerpoint/2010/main" val="297999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CE700A-09B8-86A8-A18A-1876A92188C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mj-lt"/>
                <a:ea typeface="+mj-ea"/>
                <a:cs typeface="+mj-cs"/>
              </a:rPr>
              <a:t>Location of Ultrasound Measurement</a:t>
            </a:r>
          </a:p>
        </p:txBody>
      </p:sp>
      <p:pic>
        <p:nvPicPr>
          <p:cNvPr id="4098" name="Picture 2">
            <a:extLst>
              <a:ext uri="{FF2B5EF4-FFF2-40B4-BE49-F238E27FC236}">
                <a16:creationId xmlns:a16="http://schemas.microsoft.com/office/drawing/2014/main" id="{4C931FCC-9440-3A9F-61F9-F173FE64FF2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777316" y="1766564"/>
            <a:ext cx="6780700" cy="332254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A3EA1A30-D115-3588-3417-9BA242281057}"/>
              </a:ext>
            </a:extLst>
          </p:cNvPr>
          <p:cNvSpPr>
            <a:spLocks noGrp="1"/>
          </p:cNvSpPr>
          <p:nvPr>
            <p:ph type="sldNum" sz="quarter" idx="12"/>
          </p:nvPr>
        </p:nvSpPr>
        <p:spPr/>
        <p:txBody>
          <a:bodyPr/>
          <a:lstStyle/>
          <a:p>
            <a:fld id="{82FB7B98-E5E2-4A3A-B319-C55AFA58C664}" type="slidenum">
              <a:rPr lang="en-US" smtClean="0"/>
              <a:t>4</a:t>
            </a:fld>
            <a:endParaRPr lang="en-US"/>
          </a:p>
        </p:txBody>
      </p:sp>
    </p:spTree>
    <p:extLst>
      <p:ext uri="{BB962C8B-B14F-4D97-AF65-F5344CB8AC3E}">
        <p14:creationId xmlns:p14="http://schemas.microsoft.com/office/powerpoint/2010/main" val="328721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0" name="Rectangle 5139">
            <a:extLst>
              <a:ext uri="{FF2B5EF4-FFF2-40B4-BE49-F238E27FC236}">
                <a16:creationId xmlns:a16="http://schemas.microsoft.com/office/drawing/2014/main" id="{F0087D53-9295-4463-AAE4-D5C626046E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F8B5A7-DA6B-671A-0D91-FF16C5C730A0}"/>
              </a:ext>
            </a:extLst>
          </p:cNvPr>
          <p:cNvSpPr>
            <a:spLocks noGrp="1"/>
          </p:cNvSpPr>
          <p:nvPr>
            <p:ph type="title"/>
          </p:nvPr>
        </p:nvSpPr>
        <p:spPr>
          <a:xfrm>
            <a:off x="638881" y="4501453"/>
            <a:ext cx="10909640" cy="1065836"/>
          </a:xfrm>
        </p:spPr>
        <p:txBody>
          <a:bodyPr vert="horz" lIns="91440" tIns="45720" rIns="91440" bIns="45720" rtlCol="0" anchor="ctr">
            <a:normAutofit/>
          </a:bodyPr>
          <a:lstStyle/>
          <a:p>
            <a:pPr algn="ctr"/>
            <a:r>
              <a:rPr lang="en-US" sz="6600" dirty="0"/>
              <a:t>Layers of the Arterial Wall</a:t>
            </a:r>
          </a:p>
        </p:txBody>
      </p:sp>
      <p:pic>
        <p:nvPicPr>
          <p:cNvPr id="5122" name="Picture 2" descr="A diagram of an artery&#10;&#10;Description automatically generated">
            <a:extLst>
              <a:ext uri="{FF2B5EF4-FFF2-40B4-BE49-F238E27FC236}">
                <a16:creationId xmlns:a16="http://schemas.microsoft.com/office/drawing/2014/main" id="{D9AED189-729C-B5B0-5BAD-85E974C8FDBD}"/>
              </a:ext>
            </a:extLst>
          </p:cNvPr>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bwMode="auto">
          <a:xfrm>
            <a:off x="1179576" y="320040"/>
            <a:ext cx="3895344" cy="38953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 screen shot of an ultrasound&#10;&#10;Description automatically generated">
            <a:extLst>
              <a:ext uri="{FF2B5EF4-FFF2-40B4-BE49-F238E27FC236}">
                <a16:creationId xmlns:a16="http://schemas.microsoft.com/office/drawing/2014/main" id="{D186BAA7-003D-0480-B5F9-E2DFE109731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464808" y="320040"/>
            <a:ext cx="5193792" cy="3895344"/>
          </a:xfrm>
          <a:prstGeom prst="rect">
            <a:avLst/>
          </a:prstGeom>
          <a:noFill/>
          <a:extLst>
            <a:ext uri="{909E8E84-426E-40DD-AFC4-6F175D3DCCD1}">
              <a14:hiddenFill xmlns:a14="http://schemas.microsoft.com/office/drawing/2010/main">
                <a:solidFill>
                  <a:srgbClr val="FFFFFF"/>
                </a:solidFill>
              </a14:hiddenFill>
            </a:ext>
          </a:extLst>
        </p:spPr>
      </p:pic>
      <p:sp>
        <p:nvSpPr>
          <p:cNvPr id="514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4358"/>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21ABD828-6574-CD30-F6B0-D0A5AC8CE8AF}"/>
              </a:ext>
            </a:extLst>
          </p:cNvPr>
          <p:cNvSpPr>
            <a:spLocks noGrp="1"/>
          </p:cNvSpPr>
          <p:nvPr>
            <p:ph type="sldNum" sz="quarter" idx="12"/>
          </p:nvPr>
        </p:nvSpPr>
        <p:spPr/>
        <p:txBody>
          <a:bodyPr/>
          <a:lstStyle/>
          <a:p>
            <a:fld id="{82FB7B98-E5E2-4A3A-B319-C55AFA58C664}" type="slidenum">
              <a:rPr lang="en-US" smtClean="0"/>
              <a:t>5</a:t>
            </a:fld>
            <a:endParaRPr lang="en-US"/>
          </a:p>
        </p:txBody>
      </p:sp>
    </p:spTree>
    <p:extLst>
      <p:ext uri="{BB962C8B-B14F-4D97-AF65-F5344CB8AC3E}">
        <p14:creationId xmlns:p14="http://schemas.microsoft.com/office/powerpoint/2010/main" val="325944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6" name="Rectangle 6155">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7" name="Arc 61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68C4599-1C5F-CACE-219E-E985B9CFC1DD}"/>
              </a:ext>
            </a:extLst>
          </p:cNvPr>
          <p:cNvSpPr>
            <a:spLocks noGrp="1"/>
          </p:cNvSpPr>
          <p:nvPr>
            <p:ph type="title"/>
          </p:nvPr>
        </p:nvSpPr>
        <p:spPr>
          <a:xfrm>
            <a:off x="5894962" y="479493"/>
            <a:ext cx="5458838" cy="1325563"/>
          </a:xfrm>
        </p:spPr>
        <p:txBody>
          <a:bodyPr vert="horz" lIns="91440" tIns="45720" rIns="91440" bIns="45720" rtlCol="0" anchor="ctr">
            <a:normAutofit/>
          </a:bodyPr>
          <a:lstStyle/>
          <a:p>
            <a:pPr>
              <a:spcAft>
                <a:spcPts val="0"/>
              </a:spcAft>
            </a:pPr>
            <a:r>
              <a:rPr lang="en-US" sz="3700" b="1" i="0" u="none" strike="noStrike" kern="1200">
                <a:solidFill>
                  <a:schemeClr val="tx1"/>
                </a:solidFill>
                <a:effectLst/>
                <a:latin typeface="+mj-lt"/>
                <a:ea typeface="+mj-ea"/>
                <a:cs typeface="+mj-cs"/>
              </a:rPr>
              <a:t>Vasometrics brings two diagnostic tools together.</a:t>
            </a:r>
            <a:endParaRPr lang="en-US" sz="3700" kern="1200">
              <a:solidFill>
                <a:schemeClr val="tx1"/>
              </a:solidFill>
              <a:latin typeface="+mj-lt"/>
              <a:ea typeface="+mj-ea"/>
              <a:cs typeface="+mj-cs"/>
            </a:endParaRPr>
          </a:p>
        </p:txBody>
      </p:sp>
      <p:sp>
        <p:nvSpPr>
          <p:cNvPr id="6155" name="Freeform: Shape 615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a:extLst>
              <a:ext uri="{FF2B5EF4-FFF2-40B4-BE49-F238E27FC236}">
                <a16:creationId xmlns:a16="http://schemas.microsoft.com/office/drawing/2014/main" id="{9913C9B8-830F-1CC1-C9AA-E9F7705531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703182" y="590594"/>
            <a:ext cx="4777381" cy="550706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05A7474-0BD0-CF83-0B67-1E7884BE1F60}"/>
              </a:ext>
            </a:extLst>
          </p:cNvPr>
          <p:cNvSpPr>
            <a:spLocks noGrp="1"/>
          </p:cNvSpPr>
          <p:nvPr>
            <p:ph sz="half" idx="2"/>
          </p:nvPr>
        </p:nvSpPr>
        <p:spPr>
          <a:xfrm>
            <a:off x="5894962" y="1984443"/>
            <a:ext cx="5458838" cy="4192520"/>
          </a:xfrm>
        </p:spPr>
        <p:txBody>
          <a:bodyPr vert="horz" lIns="91440" tIns="45720" rIns="91440" bIns="45720" rtlCol="0">
            <a:noAutofit/>
          </a:bodyPr>
          <a:lstStyle/>
          <a:p>
            <a:pPr>
              <a:spcBef>
                <a:spcPts val="0"/>
              </a:spcBef>
              <a:spcAft>
                <a:spcPts val="600"/>
              </a:spcAft>
            </a:pPr>
            <a:r>
              <a:rPr lang="en-US" sz="1800" b="0" i="0" u="none" strike="noStrike" dirty="0">
                <a:effectLst/>
                <a:latin typeface="Times New Roman" panose="02020603050405020304" pitchFamily="18" charset="0"/>
                <a:cs typeface="Times New Roman" panose="02020603050405020304" pitchFamily="18" charset="0"/>
              </a:rPr>
              <a:t>Ultrasound technology lets us see inside the body. Modern ultrasound is very clear and the best images are in the Carotid artery above your shoulders.</a:t>
            </a:r>
            <a:endParaRPr lang="en-US" sz="1800" b="0" dirty="0">
              <a:effectLst/>
              <a:latin typeface="Times New Roman" panose="02020603050405020304" pitchFamily="18" charset="0"/>
              <a:cs typeface="Times New Roman" panose="02020603050405020304" pitchFamily="18" charset="0"/>
            </a:endParaRPr>
          </a:p>
          <a:p>
            <a:pPr marL="0" indent="0">
              <a:spcBef>
                <a:spcPts val="0"/>
              </a:spcBef>
              <a:spcAft>
                <a:spcPts val="600"/>
              </a:spcAft>
              <a:buNone/>
            </a:pPr>
            <a:endParaRPr lang="en-US" sz="1800" b="0" dirty="0">
              <a:effectLst/>
              <a:latin typeface="Times New Roman" panose="02020603050405020304" pitchFamily="18" charset="0"/>
              <a:cs typeface="Times New Roman" panose="02020603050405020304" pitchFamily="18" charset="0"/>
            </a:endParaRPr>
          </a:p>
          <a:p>
            <a:pPr>
              <a:spcBef>
                <a:spcPts val="0"/>
              </a:spcBef>
              <a:spcAft>
                <a:spcPts val="600"/>
              </a:spcAft>
            </a:pPr>
            <a:r>
              <a:rPr lang="en-US" sz="1800" b="0" i="0" u="none" strike="noStrike" dirty="0">
                <a:effectLst/>
                <a:latin typeface="Times New Roman" panose="02020603050405020304" pitchFamily="18" charset="0"/>
                <a:cs typeface="Times New Roman" panose="02020603050405020304" pitchFamily="18" charset="0"/>
              </a:rPr>
              <a:t>Plaque = Atherosclerosis</a:t>
            </a:r>
          </a:p>
          <a:p>
            <a:pPr marL="0">
              <a:spcBef>
                <a:spcPts val="0"/>
              </a:spcBef>
              <a:spcAft>
                <a:spcPts val="600"/>
              </a:spcAft>
            </a:pPr>
            <a:endParaRPr lang="en-US" sz="1800" b="0" dirty="0">
              <a:effectLst/>
              <a:latin typeface="Times New Roman" panose="02020603050405020304" pitchFamily="18" charset="0"/>
              <a:cs typeface="Times New Roman" panose="02020603050405020304" pitchFamily="18" charset="0"/>
            </a:endParaRPr>
          </a:p>
          <a:p>
            <a:pPr>
              <a:spcBef>
                <a:spcPts val="0"/>
              </a:spcBef>
              <a:spcAft>
                <a:spcPts val="600"/>
              </a:spcAft>
            </a:pPr>
            <a:r>
              <a:rPr lang="en-US" sz="1800" b="0" i="0" u="none" strike="noStrike" dirty="0">
                <a:effectLst/>
                <a:latin typeface="Times New Roman" panose="02020603050405020304" pitchFamily="18" charset="0"/>
                <a:cs typeface="Times New Roman" panose="02020603050405020304" pitchFamily="18" charset="0"/>
              </a:rPr>
              <a:t>Plaque can be </a:t>
            </a:r>
            <a:r>
              <a:rPr lang="en-US" sz="1800" b="0" i="0" u="sng" dirty="0">
                <a:effectLst/>
                <a:latin typeface="Times New Roman" panose="02020603050405020304" pitchFamily="18" charset="0"/>
                <a:cs typeface="Times New Roman" panose="02020603050405020304" pitchFamily="18" charset="0"/>
              </a:rPr>
              <a:t>seen</a:t>
            </a:r>
            <a:r>
              <a:rPr lang="en-US" sz="1800" b="0" i="0" u="none" strike="noStrike" dirty="0">
                <a:effectLst/>
                <a:latin typeface="Times New Roman" panose="02020603050405020304" pitchFamily="18" charset="0"/>
                <a:cs typeface="Times New Roman" panose="02020603050405020304" pitchFamily="18" charset="0"/>
              </a:rPr>
              <a:t> in the arteries and this disease process is called </a:t>
            </a:r>
            <a:r>
              <a:rPr lang="en-US" sz="1800" b="0" i="1" u="none" strike="noStrike" dirty="0">
                <a:effectLst/>
                <a:latin typeface="Times New Roman" panose="02020603050405020304" pitchFamily="18" charset="0"/>
                <a:cs typeface="Times New Roman" panose="02020603050405020304" pitchFamily="18" charset="0"/>
              </a:rPr>
              <a:t>atherosclerosis</a:t>
            </a:r>
            <a:r>
              <a:rPr lang="en-US" sz="1800" b="0" i="0" u="none" strike="noStrike" dirty="0">
                <a:effectLst/>
                <a:latin typeface="Times New Roman" panose="02020603050405020304" pitchFamily="18" charset="0"/>
                <a:cs typeface="Times New Roman" panose="02020603050405020304" pitchFamily="18" charset="0"/>
              </a:rPr>
              <a:t>.  Each plaque is measured and listed at the end of the report. The </a:t>
            </a:r>
            <a:r>
              <a:rPr lang="en-US" sz="1800" b="1" i="0" u="none" strike="noStrike" dirty="0">
                <a:effectLst/>
                <a:latin typeface="Times New Roman" panose="02020603050405020304" pitchFamily="18" charset="0"/>
                <a:cs typeface="Times New Roman" panose="02020603050405020304" pitchFamily="18" charset="0"/>
              </a:rPr>
              <a:t>Largest Plaque</a:t>
            </a:r>
            <a:r>
              <a:rPr lang="en-US" sz="1800" b="0" i="0" u="none" strike="noStrike" dirty="0">
                <a:effectLst/>
                <a:latin typeface="Times New Roman" panose="02020603050405020304" pitchFamily="18" charset="0"/>
                <a:cs typeface="Times New Roman" panose="02020603050405020304" pitchFamily="18" charset="0"/>
              </a:rPr>
              <a:t> (if any) is noted on the top right corner of the report. </a:t>
            </a:r>
          </a:p>
          <a:p>
            <a:pPr marL="0">
              <a:spcBef>
                <a:spcPts val="0"/>
              </a:spcBef>
              <a:spcAft>
                <a:spcPts val="600"/>
              </a:spcAft>
            </a:pPr>
            <a:endParaRPr lang="en-US" sz="1800" b="0" dirty="0">
              <a:effectLst/>
              <a:latin typeface="Times New Roman" panose="02020603050405020304" pitchFamily="18" charset="0"/>
              <a:cs typeface="Times New Roman" panose="02020603050405020304" pitchFamily="18" charset="0"/>
            </a:endParaRPr>
          </a:p>
          <a:p>
            <a:pPr>
              <a:spcBef>
                <a:spcPts val="0"/>
              </a:spcBef>
              <a:spcAft>
                <a:spcPts val="600"/>
              </a:spcAft>
            </a:pPr>
            <a:r>
              <a:rPr lang="en-US" sz="1800" b="0" i="0" u="none" strike="noStrike" dirty="0">
                <a:effectLst/>
                <a:latin typeface="Times New Roman" panose="02020603050405020304" pitchFamily="18" charset="0"/>
                <a:cs typeface="Times New Roman" panose="02020603050405020304" pitchFamily="18" charset="0"/>
              </a:rPr>
              <a:t>Plaque found in Carotid correlates: similar size and consistency is found in the coronary tree.  Confirmed with IVUS and Cadaver. </a:t>
            </a:r>
            <a:endParaRPr lang="en-US" sz="1800" b="0" dirty="0">
              <a:effectLst/>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FC5E755F-CDA7-D5F9-DD0F-B8D777B8C432}"/>
              </a:ext>
            </a:extLst>
          </p:cNvPr>
          <p:cNvSpPr>
            <a:spLocks noGrp="1"/>
          </p:cNvSpPr>
          <p:nvPr>
            <p:ph type="sldNum" sz="quarter" idx="12"/>
          </p:nvPr>
        </p:nvSpPr>
        <p:spPr/>
        <p:txBody>
          <a:bodyPr/>
          <a:lstStyle/>
          <a:p>
            <a:fld id="{82FB7B98-E5E2-4A3A-B319-C55AFA58C664}" type="slidenum">
              <a:rPr lang="en-US" smtClean="0"/>
              <a:t>6</a:t>
            </a:fld>
            <a:endParaRPr lang="en-US"/>
          </a:p>
        </p:txBody>
      </p:sp>
    </p:spTree>
    <p:extLst>
      <p:ext uri="{BB962C8B-B14F-4D97-AF65-F5344CB8AC3E}">
        <p14:creationId xmlns:p14="http://schemas.microsoft.com/office/powerpoint/2010/main" val="3830279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97" name="Rectangle 719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99" name="Arc 719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12CB9E1-CB1F-7ADC-BA46-3FB6FF42A181}"/>
              </a:ext>
            </a:extLst>
          </p:cNvPr>
          <p:cNvSpPr>
            <a:spLocks noGrp="1"/>
          </p:cNvSpPr>
          <p:nvPr>
            <p:ph type="title"/>
          </p:nvPr>
        </p:nvSpPr>
        <p:spPr>
          <a:xfrm>
            <a:off x="5894962" y="479493"/>
            <a:ext cx="5458838" cy="1325563"/>
          </a:xfrm>
        </p:spPr>
        <p:txBody>
          <a:bodyPr vert="horz" lIns="91440" tIns="45720" rIns="91440" bIns="45720" rtlCol="0" anchor="ctr">
            <a:normAutofit/>
          </a:bodyPr>
          <a:lstStyle/>
          <a:p>
            <a:r>
              <a:rPr lang="en-US" b="1" i="0" u="none" strike="noStrike" kern="1200">
                <a:solidFill>
                  <a:schemeClr val="tx1"/>
                </a:solidFill>
                <a:effectLst/>
                <a:latin typeface="+mj-lt"/>
                <a:ea typeface="+mj-ea"/>
                <a:cs typeface="+mj-cs"/>
              </a:rPr>
              <a:t>Built on HUGE Research </a:t>
            </a:r>
            <a:r>
              <a:rPr lang="en-US" b="1" kern="1200">
                <a:solidFill>
                  <a:schemeClr val="tx1"/>
                </a:solidFill>
                <a:latin typeface="+mj-lt"/>
                <a:ea typeface="+mj-ea"/>
                <a:cs typeface="+mj-cs"/>
              </a:rPr>
              <a:t>S</a:t>
            </a:r>
            <a:r>
              <a:rPr lang="en-US" b="1" i="0" u="none" strike="noStrike" kern="1200">
                <a:solidFill>
                  <a:schemeClr val="tx1"/>
                </a:solidFill>
                <a:effectLst/>
                <a:latin typeface="+mj-lt"/>
                <a:ea typeface="+mj-ea"/>
                <a:cs typeface="+mj-cs"/>
              </a:rPr>
              <a:t>tudies </a:t>
            </a:r>
            <a:endParaRPr lang="en-US" kern="1200">
              <a:solidFill>
                <a:schemeClr val="tx1"/>
              </a:solidFill>
              <a:latin typeface="+mj-lt"/>
              <a:ea typeface="+mj-ea"/>
              <a:cs typeface="+mj-cs"/>
            </a:endParaRPr>
          </a:p>
        </p:txBody>
      </p:sp>
      <p:sp>
        <p:nvSpPr>
          <p:cNvPr id="7201" name="Freeform: Shape 720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0" name="Picture 2" descr="A screenshot of a medical website&#10;&#10;Description automatically generated">
            <a:extLst>
              <a:ext uri="{FF2B5EF4-FFF2-40B4-BE49-F238E27FC236}">
                <a16:creationId xmlns:a16="http://schemas.microsoft.com/office/drawing/2014/main" id="{FB226488-FCC8-01D1-835D-344C11EEB8A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l="1654" r="2175" b="-3"/>
          <a:stretch/>
        </p:blipFill>
        <p:spPr bwMode="auto">
          <a:xfrm>
            <a:off x="728557" y="511293"/>
            <a:ext cx="4726631" cy="5665670"/>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3234A6EA-4C82-8F1B-3076-CD75D09DB5C7}"/>
              </a:ext>
            </a:extLst>
          </p:cNvPr>
          <p:cNvSpPr>
            <a:spLocks noGrp="1"/>
          </p:cNvSpPr>
          <p:nvPr>
            <p:ph sz="half" idx="2"/>
          </p:nvPr>
        </p:nvSpPr>
        <p:spPr>
          <a:xfrm>
            <a:off x="5894962" y="1984443"/>
            <a:ext cx="5458838" cy="4192520"/>
          </a:xfrm>
        </p:spPr>
        <p:txBody>
          <a:bodyPr vert="horz" lIns="91440" tIns="45720" rIns="91440" bIns="45720" rtlCol="0">
            <a:normAutofit/>
          </a:bodyPr>
          <a:lstStyle/>
          <a:p>
            <a:pPr>
              <a:spcBef>
                <a:spcPts val="0"/>
              </a:spcBef>
              <a:spcAft>
                <a:spcPts val="600"/>
              </a:spcAft>
            </a:pPr>
            <a:r>
              <a:rPr lang="en-US" sz="1500" b="0" i="0" u="none" strike="noStrike" dirty="0">
                <a:effectLst/>
              </a:rPr>
              <a:t>Carotid IMT has been the preferred tool of use by the FDA to track inflammation. </a:t>
            </a:r>
            <a:r>
              <a:rPr lang="en-US" sz="1500" b="0" i="0" u="none" strike="noStrike" dirty="0" err="1">
                <a:effectLst/>
              </a:rPr>
              <a:t>Vasolabs</a:t>
            </a:r>
            <a:r>
              <a:rPr lang="en-US" sz="1500" b="0" i="0" u="none" strike="noStrike" dirty="0">
                <a:effectLst/>
              </a:rPr>
              <a:t> references the following research: </a:t>
            </a:r>
            <a:endParaRPr lang="en-US" sz="1500" b="0" dirty="0">
              <a:effectLst/>
            </a:endParaRPr>
          </a:p>
          <a:p>
            <a:pPr marL="0">
              <a:spcBef>
                <a:spcPts val="0"/>
              </a:spcBef>
              <a:spcAft>
                <a:spcPts val="600"/>
              </a:spcAft>
            </a:pPr>
            <a:endParaRPr lang="en-US" sz="1500" b="0" dirty="0">
              <a:effectLst/>
            </a:endParaRPr>
          </a:p>
          <a:p>
            <a:pPr>
              <a:spcBef>
                <a:spcPts val="0"/>
              </a:spcBef>
              <a:spcAft>
                <a:spcPts val="600"/>
              </a:spcAft>
            </a:pPr>
            <a:r>
              <a:rPr lang="en-US" sz="1500" b="0" i="0" u="none" strike="noStrike" dirty="0">
                <a:effectLst/>
              </a:rPr>
              <a:t>Inflammation = Arteriosclerosis</a:t>
            </a:r>
          </a:p>
          <a:p>
            <a:pPr marL="0">
              <a:spcBef>
                <a:spcPts val="0"/>
              </a:spcBef>
              <a:spcAft>
                <a:spcPts val="600"/>
              </a:spcAft>
            </a:pPr>
            <a:endParaRPr lang="en-US" sz="1500" b="0" dirty="0">
              <a:effectLst/>
            </a:endParaRPr>
          </a:p>
          <a:p>
            <a:pPr>
              <a:spcBef>
                <a:spcPts val="0"/>
              </a:spcBef>
              <a:spcAft>
                <a:spcPts val="600"/>
              </a:spcAft>
            </a:pPr>
            <a:r>
              <a:rPr lang="en-US" sz="1500" b="0" i="0" u="none" strike="noStrike" dirty="0">
                <a:effectLst/>
              </a:rPr>
              <a:t>Inflammation can be seen and measured by looking at the Carotid Intima Media Thickness.  When arterial layers get thick the artery is less flexible, this is </a:t>
            </a:r>
            <a:r>
              <a:rPr lang="en-US" sz="1500" b="0" i="1" u="none" strike="noStrike" dirty="0">
                <a:effectLst/>
              </a:rPr>
              <a:t>arteriosclerosis</a:t>
            </a:r>
            <a:r>
              <a:rPr lang="en-US" sz="1500" b="0" i="0" u="none" strike="noStrike" dirty="0">
                <a:effectLst/>
              </a:rPr>
              <a:t>.  The C-IMT measurement is referenced to a large public database (</a:t>
            </a:r>
            <a:r>
              <a:rPr lang="en-US" sz="1500" b="0" i="0" u="sng" strike="noStrike" dirty="0">
                <a:effectLst/>
                <a:hlinkClick r:id="rId3"/>
              </a:rPr>
              <a:t>ARIC</a:t>
            </a:r>
            <a:r>
              <a:rPr lang="en-US" sz="1500" b="0" i="0" u="none" strike="noStrike" dirty="0">
                <a:effectLst/>
              </a:rPr>
              <a:t>) study, which derive your </a:t>
            </a:r>
            <a:r>
              <a:rPr lang="en-US" sz="1500" b="1" i="0" u="none" strike="noStrike" dirty="0">
                <a:effectLst/>
              </a:rPr>
              <a:t>Vascular age</a:t>
            </a:r>
            <a:r>
              <a:rPr lang="en-US" sz="1500" b="0" i="0" u="none" strike="noStrike" dirty="0">
                <a:effectLst/>
              </a:rPr>
              <a:t>,  This same table is used to calculate the thickness of your artery related by </a:t>
            </a:r>
            <a:r>
              <a:rPr lang="en-US" sz="1500" b="1" i="0" u="none" strike="noStrike" dirty="0">
                <a:effectLst/>
              </a:rPr>
              <a:t>percentile</a:t>
            </a:r>
            <a:r>
              <a:rPr lang="en-US" sz="1500" b="0" i="0" u="none" strike="noStrike" dirty="0">
                <a:effectLst/>
              </a:rPr>
              <a:t>. </a:t>
            </a:r>
          </a:p>
          <a:p>
            <a:pPr marL="0">
              <a:spcBef>
                <a:spcPts val="0"/>
              </a:spcBef>
              <a:spcAft>
                <a:spcPts val="600"/>
              </a:spcAft>
            </a:pPr>
            <a:endParaRPr lang="en-US" sz="1500" i="0" u="none" strike="noStrike" dirty="0"/>
          </a:p>
          <a:p>
            <a:pPr>
              <a:spcBef>
                <a:spcPts val="0"/>
              </a:spcBef>
              <a:spcAft>
                <a:spcPts val="600"/>
              </a:spcAft>
            </a:pPr>
            <a:r>
              <a:rPr lang="en-US" sz="1500" b="0" i="0" u="none" strike="noStrike" dirty="0">
                <a:effectLst/>
              </a:rPr>
              <a:t>The ARIC study, Atherosclerosis Risk in Communities is where we get our IMT normative values.   400K study participants.  </a:t>
            </a:r>
            <a:br>
              <a:rPr lang="en-US" sz="1500" dirty="0"/>
            </a:br>
            <a:endParaRPr lang="en-US" sz="1500" dirty="0"/>
          </a:p>
        </p:txBody>
      </p:sp>
      <p:sp>
        <p:nvSpPr>
          <p:cNvPr id="3" name="Slide Number Placeholder 2">
            <a:extLst>
              <a:ext uri="{FF2B5EF4-FFF2-40B4-BE49-F238E27FC236}">
                <a16:creationId xmlns:a16="http://schemas.microsoft.com/office/drawing/2014/main" id="{954CDC57-3B74-535F-2C48-17C3A1B785B6}"/>
              </a:ext>
            </a:extLst>
          </p:cNvPr>
          <p:cNvSpPr>
            <a:spLocks noGrp="1"/>
          </p:cNvSpPr>
          <p:nvPr>
            <p:ph type="sldNum" sz="quarter" idx="12"/>
          </p:nvPr>
        </p:nvSpPr>
        <p:spPr/>
        <p:txBody>
          <a:bodyPr/>
          <a:lstStyle/>
          <a:p>
            <a:fld id="{82FB7B98-E5E2-4A3A-B319-C55AFA58C664}" type="slidenum">
              <a:rPr lang="en-US" smtClean="0"/>
              <a:t>7</a:t>
            </a:fld>
            <a:endParaRPr lang="en-US"/>
          </a:p>
        </p:txBody>
      </p:sp>
    </p:spTree>
    <p:extLst>
      <p:ext uri="{BB962C8B-B14F-4D97-AF65-F5344CB8AC3E}">
        <p14:creationId xmlns:p14="http://schemas.microsoft.com/office/powerpoint/2010/main" val="871322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7" name="Rectangle 8216">
            <a:extLst>
              <a:ext uri="{FF2B5EF4-FFF2-40B4-BE49-F238E27FC236}">
                <a16:creationId xmlns:a16="http://schemas.microsoft.com/office/drawing/2014/main" id="{69D47016-023F-44BD-981C-50E7A10A6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72D2CD-67CC-4519-20A8-9144A3BCF4E2}"/>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a:t>Caves Café Study</a:t>
            </a:r>
          </a:p>
        </p:txBody>
      </p:sp>
      <p:sp>
        <p:nvSpPr>
          <p:cNvPr id="8219" name="sketchy line">
            <a:extLst>
              <a:ext uri="{FF2B5EF4-FFF2-40B4-BE49-F238E27FC236}">
                <a16:creationId xmlns:a16="http://schemas.microsoft.com/office/drawing/2014/main" id="{6D8B37B0-0682-433E-BC8D-498C04ABD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71415" y="1412748"/>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43355690-9C71-368A-7090-3A4F33BD77BE}"/>
              </a:ext>
            </a:extLst>
          </p:cNvPr>
          <p:cNvSpPr>
            <a:spLocks noGrp="1"/>
          </p:cNvSpPr>
          <p:nvPr>
            <p:ph sz="half" idx="2"/>
          </p:nvPr>
        </p:nvSpPr>
        <p:spPr>
          <a:xfrm>
            <a:off x="5541263" y="457200"/>
            <a:ext cx="6007608" cy="1929384"/>
          </a:xfrm>
        </p:spPr>
        <p:txBody>
          <a:bodyPr vert="horz" lIns="91440" tIns="45720" rIns="91440" bIns="45720" rtlCol="0" anchor="ctr">
            <a:noAutofit/>
          </a:bodyPr>
          <a:lstStyle/>
          <a:p>
            <a:pPr marL="0" indent="0">
              <a:spcBef>
                <a:spcPts val="0"/>
              </a:spcBef>
              <a:spcAft>
                <a:spcPts val="600"/>
              </a:spcAft>
              <a:buNone/>
            </a:pPr>
            <a:r>
              <a:rPr lang="en-US" sz="1600" b="1" i="0" u="none" strike="noStrike" dirty="0">
                <a:effectLst/>
                <a:latin typeface="Times New Roman" panose="02020603050405020304" pitchFamily="18" charset="0"/>
                <a:cs typeface="Times New Roman" panose="02020603050405020304" pitchFamily="18" charset="0"/>
              </a:rPr>
              <a:t>Plaque and Thick arteries:  What are the statistics? </a:t>
            </a:r>
            <a:endParaRPr lang="en-US" sz="1600" b="0" dirty="0">
              <a:effectLst/>
              <a:latin typeface="Times New Roman" panose="02020603050405020304" pitchFamily="18" charset="0"/>
              <a:cs typeface="Times New Roman" panose="02020603050405020304" pitchFamily="18" charset="0"/>
            </a:endParaRPr>
          </a:p>
          <a:p>
            <a:pPr>
              <a:spcBef>
                <a:spcPts val="0"/>
              </a:spcBef>
              <a:spcAft>
                <a:spcPts val="600"/>
              </a:spcAft>
            </a:pPr>
            <a:r>
              <a:rPr lang="en-US" sz="1600" b="0" i="0" u="none" strike="noStrike" dirty="0">
                <a:effectLst/>
                <a:latin typeface="Times New Roman" panose="02020603050405020304" pitchFamily="18" charset="0"/>
                <a:cs typeface="Times New Roman" panose="02020603050405020304" pitchFamily="18" charset="0"/>
              </a:rPr>
              <a:t>Population of ‘healthy’ patients (Problems with lipids, bp all booted</a:t>
            </a:r>
            <a:r>
              <a:rPr lang="en-US" sz="1600" dirty="0">
                <a:latin typeface="Times New Roman" panose="02020603050405020304" pitchFamily="18" charset="0"/>
                <a:cs typeface="Times New Roman" panose="02020603050405020304" pitchFamily="18" charset="0"/>
              </a:rPr>
              <a:t>)</a:t>
            </a:r>
            <a:endParaRPr lang="en-US" sz="1600" b="0" dirty="0">
              <a:effectLst/>
              <a:latin typeface="Times New Roman" panose="02020603050405020304" pitchFamily="18" charset="0"/>
              <a:cs typeface="Times New Roman" panose="02020603050405020304" pitchFamily="18" charset="0"/>
            </a:endParaRPr>
          </a:p>
          <a:p>
            <a:pPr>
              <a:spcBef>
                <a:spcPts val="0"/>
              </a:spcBef>
              <a:spcAft>
                <a:spcPts val="600"/>
              </a:spcAft>
            </a:pPr>
            <a:r>
              <a:rPr lang="en-US" sz="1600" b="0" i="0" u="none" strike="noStrike" dirty="0">
                <a:effectLst/>
                <a:latin typeface="Times New Roman" panose="02020603050405020304" pitchFamily="18" charset="0"/>
                <a:cs typeface="Times New Roman" panose="02020603050405020304" pitchFamily="18" charset="0"/>
              </a:rPr>
              <a:t>CAVES CAFE study: 10K people over 10 years.  Unhealthy patients excluded</a:t>
            </a:r>
            <a:endParaRPr lang="en-US" sz="1600" b="0" dirty="0">
              <a:effectLst/>
              <a:latin typeface="Times New Roman" panose="02020603050405020304" pitchFamily="18" charset="0"/>
              <a:cs typeface="Times New Roman" panose="02020603050405020304" pitchFamily="18" charset="0"/>
            </a:endParaRPr>
          </a:p>
          <a:p>
            <a:pPr>
              <a:spcBef>
                <a:spcPts val="0"/>
              </a:spcBef>
              <a:spcAft>
                <a:spcPts val="600"/>
              </a:spcAft>
            </a:pPr>
            <a:r>
              <a:rPr lang="en-US" sz="1600" b="0" i="0" u="none" strike="noStrike" dirty="0">
                <a:effectLst/>
                <a:latin typeface="Times New Roman" panose="02020603050405020304" pitchFamily="18" charset="0"/>
                <a:cs typeface="Times New Roman" panose="02020603050405020304" pitchFamily="18" charset="0"/>
              </a:rPr>
              <a:t>Class IV Patients with an IMT &gt;1mm = 81% chance of an event in the next 10 years.  </a:t>
            </a:r>
            <a:endParaRPr lang="en-US" sz="1600" b="0" dirty="0">
              <a:effectLst/>
              <a:latin typeface="Times New Roman" panose="02020603050405020304" pitchFamily="18" charset="0"/>
              <a:cs typeface="Times New Roman" panose="02020603050405020304" pitchFamily="18" charset="0"/>
            </a:endParaRPr>
          </a:p>
          <a:p>
            <a:pPr>
              <a:spcBef>
                <a:spcPts val="0"/>
              </a:spcBef>
              <a:spcAft>
                <a:spcPts val="600"/>
              </a:spcAft>
            </a:pPr>
            <a:r>
              <a:rPr lang="en-US" sz="1600" b="0" i="0" u="none" strike="noStrike" dirty="0">
                <a:effectLst/>
                <a:latin typeface="Times New Roman" panose="02020603050405020304" pitchFamily="18" charset="0"/>
                <a:cs typeface="Times New Roman" panose="02020603050405020304" pitchFamily="18" charset="0"/>
              </a:rPr>
              <a:t>Class III Patients with an IMT &gt;1mm = 39% chance of an event in 10 years. </a:t>
            </a:r>
            <a:endParaRPr lang="en-US" sz="1600" b="0" dirty="0">
              <a:effectLst/>
              <a:latin typeface="Times New Roman" panose="02020603050405020304" pitchFamily="18" charset="0"/>
              <a:cs typeface="Times New Roman" panose="02020603050405020304" pitchFamily="18" charset="0"/>
            </a:endParaRPr>
          </a:p>
        </p:txBody>
      </p:sp>
      <p:pic>
        <p:nvPicPr>
          <p:cNvPr id="8194" name="Picture 2">
            <a:extLst>
              <a:ext uri="{FF2B5EF4-FFF2-40B4-BE49-F238E27FC236}">
                <a16:creationId xmlns:a16="http://schemas.microsoft.com/office/drawing/2014/main" id="{7F8FDC22-D3AD-C56F-2275-B7718D1D92E8}"/>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946395" y="2161083"/>
            <a:ext cx="2954787" cy="423971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68A4543C-C1F0-7859-A987-E4FB2F73AE8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4496" y="2987223"/>
            <a:ext cx="5468112" cy="284341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8DA61D5-03FA-B36C-C456-B157872641D0}"/>
              </a:ext>
            </a:extLst>
          </p:cNvPr>
          <p:cNvSpPr>
            <a:spLocks noGrp="1"/>
          </p:cNvSpPr>
          <p:nvPr>
            <p:ph type="sldNum" sz="quarter" idx="12"/>
          </p:nvPr>
        </p:nvSpPr>
        <p:spPr/>
        <p:txBody>
          <a:bodyPr/>
          <a:lstStyle/>
          <a:p>
            <a:fld id="{82FB7B98-E5E2-4A3A-B319-C55AFA58C664}" type="slidenum">
              <a:rPr lang="en-US" smtClean="0"/>
              <a:t>8</a:t>
            </a:fld>
            <a:endParaRPr lang="en-US"/>
          </a:p>
        </p:txBody>
      </p:sp>
    </p:spTree>
    <p:extLst>
      <p:ext uri="{BB962C8B-B14F-4D97-AF65-F5344CB8AC3E}">
        <p14:creationId xmlns:p14="http://schemas.microsoft.com/office/powerpoint/2010/main" val="1494486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5" name="Rectangle 9224">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B38552-7CCD-EDC1-B62C-D48B5A9EB262}"/>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b="0" i="0" u="none" strike="noStrike">
                <a:effectLst/>
              </a:rPr>
              <a:t>Carotid - IMT and Plaque are separate indicators.</a:t>
            </a:r>
            <a:endParaRPr lang="en-US" sz="4600"/>
          </a:p>
        </p:txBody>
      </p:sp>
      <p:sp>
        <p:nvSpPr>
          <p:cNvPr id="9227"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A diagram of the brain&#10;&#10;Description automatically generated">
            <a:extLst>
              <a:ext uri="{FF2B5EF4-FFF2-40B4-BE49-F238E27FC236}">
                <a16:creationId xmlns:a16="http://schemas.microsoft.com/office/drawing/2014/main" id="{6F54885C-B673-1E27-4C24-FDF0BA45C52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1095821" y="2642616"/>
            <a:ext cx="4062854" cy="360578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Ultrasound of a fetus&#10;&#10;Description automatically generated with medium confidence">
            <a:extLst>
              <a:ext uri="{FF2B5EF4-FFF2-40B4-BE49-F238E27FC236}">
                <a16:creationId xmlns:a16="http://schemas.microsoft.com/office/drawing/2014/main" id="{36EF6155-B12C-5079-E302-82EEFB6BD68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6254496" y="3069976"/>
            <a:ext cx="5614416" cy="27510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30485B9-D59D-8C2B-1413-3224020F7C37}"/>
              </a:ext>
            </a:extLst>
          </p:cNvPr>
          <p:cNvSpPr>
            <a:spLocks noGrp="1"/>
          </p:cNvSpPr>
          <p:nvPr>
            <p:ph type="sldNum" sz="quarter" idx="12"/>
          </p:nvPr>
        </p:nvSpPr>
        <p:spPr/>
        <p:txBody>
          <a:bodyPr/>
          <a:lstStyle/>
          <a:p>
            <a:fld id="{82FB7B98-E5E2-4A3A-B319-C55AFA58C664}" type="slidenum">
              <a:rPr lang="en-US" smtClean="0"/>
              <a:t>9</a:t>
            </a:fld>
            <a:endParaRPr lang="en-US"/>
          </a:p>
        </p:txBody>
      </p:sp>
    </p:spTree>
    <p:extLst>
      <p:ext uri="{BB962C8B-B14F-4D97-AF65-F5344CB8AC3E}">
        <p14:creationId xmlns:p14="http://schemas.microsoft.com/office/powerpoint/2010/main" val="147400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7514</TotalTime>
  <Words>752</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Aptos</vt:lpstr>
      <vt:lpstr>Aptos Display</vt:lpstr>
      <vt:lpstr>Arial</vt:lpstr>
      <vt:lpstr>Calibri</vt:lpstr>
      <vt:lpstr>DM Sans</vt:lpstr>
      <vt:lpstr>Times New Roman</vt:lpstr>
      <vt:lpstr>Wingdings</vt:lpstr>
      <vt:lpstr>Office Theme</vt:lpstr>
      <vt:lpstr>   CardioVascular Disease  Measure, track and improve with medical ultrasound machines. Inflammation and plaque can be tracked and improved. The sum of all risk factors is evident at the end-organ for CV disease.       </vt:lpstr>
      <vt:lpstr>Vasolabs is a nationally known, mobile ultrasound company.</vt:lpstr>
      <vt:lpstr>   After a year, patients who viewed ultrasound pictures of their vascular damage halved their CV risk compared to the control population.  VIPVIZA Study, The Lancet, Vol 393 January 12, 2019. Reprints available.   </vt:lpstr>
      <vt:lpstr>Location of Ultrasound Measurement</vt:lpstr>
      <vt:lpstr>Layers of the Arterial Wall</vt:lpstr>
      <vt:lpstr>Vasometrics brings two diagnostic tools together.</vt:lpstr>
      <vt:lpstr>Built on HUGE Research Studies </vt:lpstr>
      <vt:lpstr>Caves Café Study</vt:lpstr>
      <vt:lpstr>Carotid - IMT and Plaque are separate indicators.</vt:lpstr>
      <vt:lpstr>Vascular Age: How old are my arteries?</vt:lpstr>
      <vt:lpstr>With good therapy, plaque will become secure. </vt:lpstr>
      <vt:lpstr>Would you make changes? ARIC Study:  Reference table for normative values: 10 People over 10 years Atherosclerosis risk in communities. </vt:lpstr>
      <vt:lpstr>Vascular surgeon consult not recommended until 70%+ occlusion</vt:lpstr>
      <vt:lpstr>Nattokinase and Serrapeptase</vt:lpstr>
      <vt:lpstr>Nattokinase and Serrapeptase</vt:lpstr>
      <vt:lpstr>Who is a good candidate for CIMT?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Brandy Weidman</dc:creator>
  <cp:lastModifiedBy>Brandy Weidman</cp:lastModifiedBy>
  <cp:revision>1</cp:revision>
  <cp:lastPrinted>2024-09-30T22:14:39Z</cp:lastPrinted>
  <dcterms:created xsi:type="dcterms:W3CDTF">2024-09-25T17:13:38Z</dcterms:created>
  <dcterms:modified xsi:type="dcterms:W3CDTF">2024-10-02T13:21:48Z</dcterms:modified>
</cp:coreProperties>
</file>